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5.xml" ContentType="application/vnd.openxmlformats-officedocument.them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6.xml" ContentType="application/vnd.openxmlformats-officedocument.theme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embedTrueTypeFonts="1" autoCompressPictures="0">
  <p:sldMasterIdLst>
    <p:sldMasterId id="2147483661" r:id="rId1"/>
    <p:sldMasterId id="2147483688" r:id="rId2"/>
    <p:sldMasterId id="2147483674" r:id="rId3"/>
    <p:sldMasterId id="2147483702" r:id="rId4"/>
    <p:sldMasterId id="2147483718" r:id="rId5"/>
    <p:sldMasterId id="2147483732" r:id="rId6"/>
    <p:sldMasterId id="2147483750" r:id="rId7"/>
  </p:sldMasterIdLst>
  <p:notesMasterIdLst>
    <p:notesMasterId r:id="rId38"/>
  </p:notesMasterIdLst>
  <p:sldIdLst>
    <p:sldId id="257" r:id="rId8"/>
    <p:sldId id="10229" r:id="rId9"/>
    <p:sldId id="513" r:id="rId10"/>
    <p:sldId id="8397" r:id="rId11"/>
    <p:sldId id="8419" r:id="rId12"/>
    <p:sldId id="289" r:id="rId13"/>
    <p:sldId id="2076137009" r:id="rId14"/>
    <p:sldId id="2076137330" r:id="rId15"/>
    <p:sldId id="2076137334" r:id="rId16"/>
    <p:sldId id="2076137338" r:id="rId17"/>
    <p:sldId id="2076137336" r:id="rId18"/>
    <p:sldId id="1795" r:id="rId19"/>
    <p:sldId id="2076137333" r:id="rId20"/>
    <p:sldId id="620" r:id="rId21"/>
    <p:sldId id="10334" r:id="rId22"/>
    <p:sldId id="10336" r:id="rId23"/>
    <p:sldId id="366" r:id="rId24"/>
    <p:sldId id="2076137331" r:id="rId25"/>
    <p:sldId id="2076137332" r:id="rId26"/>
    <p:sldId id="2076137339" r:id="rId27"/>
    <p:sldId id="262" r:id="rId28"/>
    <p:sldId id="2076137374" r:id="rId29"/>
    <p:sldId id="1956" r:id="rId30"/>
    <p:sldId id="1957" r:id="rId31"/>
    <p:sldId id="263" r:id="rId32"/>
    <p:sldId id="264" r:id="rId33"/>
    <p:sldId id="265" r:id="rId34"/>
    <p:sldId id="266" r:id="rId35"/>
    <p:sldId id="267" r:id="rId36"/>
    <p:sldId id="268" r:id="rId37"/>
  </p:sldIdLst>
  <p:sldSz cx="12192000" cy="6858000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libri Light" panose="020F0302020204030204" pitchFamily="34" charset="0"/>
      <p:regular r:id="rId43"/>
      <p:italic r:id="rId44"/>
    </p:embeddedFont>
    <p:embeddedFont>
      <p:font typeface="Consolas" panose="020B0609020204030204" pitchFamily="49" charset="0"/>
      <p:regular r:id="rId45"/>
      <p:bold r:id="rId46"/>
      <p:italic r:id="rId47"/>
      <p:boldItalic r:id="rId48"/>
    </p:embeddedFon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Segoe UI Light" panose="020B0502040204020203" pitchFamily="34" charset="0"/>
      <p:regular r:id="rId57"/>
      <p:italic r:id="rId58"/>
    </p:embeddedFont>
    <p:embeddedFont>
      <p:font typeface="Segoe UI Semilight" panose="020B0402040204020203" pitchFamily="34" charset="0"/>
      <p:regular r:id="rId59"/>
      <p:italic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2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font" Target="fonts/font1.fntdata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5" Type="http://schemas.openxmlformats.org/officeDocument/2006/relationships/slideMaster" Target="slideMasters/slideMaster5.xml"/><Relationship Id="rId61" Type="http://schemas.openxmlformats.org/officeDocument/2006/relationships/presProps" Target="presProps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font" Target="fonts/font1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20" Type="http://schemas.openxmlformats.org/officeDocument/2006/relationships/slide" Target="slides/slide13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97B-8F44-89CF-7542D6E6FD4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dk1">
                <a:tint val="5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7B-8F44-89CF-7542D6E6FD4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dk1">
                <a:tint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7B-8F44-89CF-7542D6E6FD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11123119"/>
        <c:axId val="1674100047"/>
      </c:barChart>
      <c:catAx>
        <c:axId val="17111231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674100047"/>
        <c:crosses val="autoZero"/>
        <c:auto val="1"/>
        <c:lblAlgn val="ctr"/>
        <c:lblOffset val="100"/>
        <c:noMultiLvlLbl val="0"/>
      </c:catAx>
      <c:valAx>
        <c:axId val="167410004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pPr>
            <a:endParaRPr lang="en-US"/>
          </a:p>
        </c:txPr>
        <c:crossAx val="171112311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17E52CC-23AA-314B-AB47-46EF7B04ECB2}" type="doc">
      <dgm:prSet loTypeId="urn:microsoft.com/office/officeart/2005/8/layout/process3" loCatId="" qsTypeId="urn:microsoft.com/office/officeart/2005/8/quickstyle/simple1" qsCatId="simple" csTypeId="urn:microsoft.com/office/officeart/2005/8/colors/accent2_1" csCatId="accent2" phldr="0"/>
      <dgm:spPr/>
      <dgm:t>
        <a:bodyPr/>
        <a:lstStyle/>
        <a:p>
          <a:endParaRPr lang="en-US"/>
        </a:p>
      </dgm:t>
    </dgm:pt>
    <dgm:pt modelId="{F2A0E9C5-A31C-564F-9028-1A142C326F37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2BCF5FC-5E44-3441-AD5F-4FFCF81DDC5F}" type="par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B685E45-516E-1040-97FA-55EDC3D5F703}" type="sibTrans" cxnId="{935AB52B-EE9D-354F-BEFD-F9EC742EBAF7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EFEE24A-537A-8F4F-9313-E70D684F3920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5BD7279D-9BB5-384A-A720-08426DDAEE5B}" type="par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B7A11DF-B3B3-B748-9B0F-A2C58699F958}" type="sibTrans" cxnId="{40CA8E10-EBF6-B14C-8014-5DD36E72319A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016E273E-567B-7D48-9287-F2AD53931EFF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32F97E9B-9EF2-F043-991D-68CC30384452}" type="par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C3B879CB-1DDD-874C-988C-76A7AED5A946}" type="sibTrans" cxnId="{086DD636-CAD8-FA47-A3F2-53C70103F2E2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022F21C-42FB-9D40-8D10-89ED6BBF629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27FC4302-641A-C348-84BC-F1C2D660C0C7}" type="par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7E4CFAC-2137-8245-80D7-ECC2439288F7}" type="sibTrans" cxnId="{CC806E84-2CC5-BF4C-BF48-0A1B848F8D91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8BE37492-5279-1C4F-87DC-B50AAAEFF2A8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EA9B6A13-C372-AC44-BF86-CA4989AFCB4A}" type="par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FDA2CB9F-599D-214B-9973-BC729D721740}" type="sibTrans" cxnId="{EA51F683-FDC8-0D40-A6C7-A09D4DEA3BEF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12B024F7-CFF4-4249-93B7-724988FB9532}">
      <dgm:prSet phldrT="[Text]" phldr="1"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69C9E067-B60C-E247-826D-E11ED482D62B}" type="par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796A3AF7-2837-A54C-BE99-1A79CF46F0DC}" type="sibTrans" cxnId="{A659DD1E-EB43-8648-BA2A-BF051FDEAB3E}">
      <dgm:prSet/>
      <dgm:spPr/>
      <dgm:t>
        <a:bodyPr/>
        <a:lstStyle/>
        <a:p>
          <a:endParaRPr lang="en-US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gm:t>
    </dgm:pt>
    <dgm:pt modelId="{AFE53CE9-417E-F64C-9192-B24EC2CA8477}" type="pres">
      <dgm:prSet presAssocID="{C17E52CC-23AA-314B-AB47-46EF7B04ECB2}" presName="linearFlow" presStyleCnt="0">
        <dgm:presLayoutVars>
          <dgm:dir/>
          <dgm:animLvl val="lvl"/>
          <dgm:resizeHandles val="exact"/>
        </dgm:presLayoutVars>
      </dgm:prSet>
      <dgm:spPr/>
    </dgm:pt>
    <dgm:pt modelId="{822E66F2-DE54-F74A-8AFD-8FC50B0F483B}" type="pres">
      <dgm:prSet presAssocID="{F2A0E9C5-A31C-564F-9028-1A142C326F37}" presName="composite" presStyleCnt="0"/>
      <dgm:spPr/>
    </dgm:pt>
    <dgm:pt modelId="{00677015-1651-8642-9B6C-53AF6A159217}" type="pres">
      <dgm:prSet presAssocID="{F2A0E9C5-A31C-564F-9028-1A142C326F37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676BFB2-30AE-814D-94CB-A878072F21A1}" type="pres">
      <dgm:prSet presAssocID="{F2A0E9C5-A31C-564F-9028-1A142C326F37}" presName="parSh" presStyleLbl="node1" presStyleIdx="0" presStyleCnt="3"/>
      <dgm:spPr/>
    </dgm:pt>
    <dgm:pt modelId="{9BD2978A-4856-D348-8705-94E548350B43}" type="pres">
      <dgm:prSet presAssocID="{F2A0E9C5-A31C-564F-9028-1A142C326F37}" presName="desTx" presStyleLbl="fgAcc1" presStyleIdx="0" presStyleCnt="3">
        <dgm:presLayoutVars>
          <dgm:bulletEnabled val="1"/>
        </dgm:presLayoutVars>
      </dgm:prSet>
      <dgm:spPr/>
    </dgm:pt>
    <dgm:pt modelId="{01336F47-7A01-854B-B682-4DF1D2D387D7}" type="pres">
      <dgm:prSet presAssocID="{FB685E45-516E-1040-97FA-55EDC3D5F703}" presName="sibTrans" presStyleLbl="sibTrans2D1" presStyleIdx="0" presStyleCnt="2"/>
      <dgm:spPr/>
    </dgm:pt>
    <dgm:pt modelId="{03966749-BEAA-5D4A-88A6-2E48A86BB54A}" type="pres">
      <dgm:prSet presAssocID="{FB685E45-516E-1040-97FA-55EDC3D5F703}" presName="connTx" presStyleLbl="sibTrans2D1" presStyleIdx="0" presStyleCnt="2"/>
      <dgm:spPr/>
    </dgm:pt>
    <dgm:pt modelId="{5FCE1CD7-79B1-B143-BAB7-018D520C5E43}" type="pres">
      <dgm:prSet presAssocID="{016E273E-567B-7D48-9287-F2AD53931EFF}" presName="composite" presStyleCnt="0"/>
      <dgm:spPr/>
    </dgm:pt>
    <dgm:pt modelId="{8C424EA1-5C8B-8742-A21C-757D26178290}" type="pres">
      <dgm:prSet presAssocID="{016E273E-567B-7D48-9287-F2AD53931EFF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E001AAE2-2F6F-E941-9448-9281FF4D5158}" type="pres">
      <dgm:prSet presAssocID="{016E273E-567B-7D48-9287-F2AD53931EFF}" presName="parSh" presStyleLbl="node1" presStyleIdx="1" presStyleCnt="3"/>
      <dgm:spPr/>
    </dgm:pt>
    <dgm:pt modelId="{492B1704-3054-1340-B8F1-AC29D1106B72}" type="pres">
      <dgm:prSet presAssocID="{016E273E-567B-7D48-9287-F2AD53931EFF}" presName="desTx" presStyleLbl="fgAcc1" presStyleIdx="1" presStyleCnt="3">
        <dgm:presLayoutVars>
          <dgm:bulletEnabled val="1"/>
        </dgm:presLayoutVars>
      </dgm:prSet>
      <dgm:spPr/>
    </dgm:pt>
    <dgm:pt modelId="{C20A7731-0B40-AB48-8A4D-1301AD3C2796}" type="pres">
      <dgm:prSet presAssocID="{C3B879CB-1DDD-874C-988C-76A7AED5A946}" presName="sibTrans" presStyleLbl="sibTrans2D1" presStyleIdx="1" presStyleCnt="2"/>
      <dgm:spPr/>
    </dgm:pt>
    <dgm:pt modelId="{9652737A-9D88-414F-B6F6-B2935583BD50}" type="pres">
      <dgm:prSet presAssocID="{C3B879CB-1DDD-874C-988C-76A7AED5A946}" presName="connTx" presStyleLbl="sibTrans2D1" presStyleIdx="1" presStyleCnt="2"/>
      <dgm:spPr/>
    </dgm:pt>
    <dgm:pt modelId="{13DED5BC-63B9-2843-89E8-465E8894EE51}" type="pres">
      <dgm:prSet presAssocID="{8BE37492-5279-1C4F-87DC-B50AAAEFF2A8}" presName="composite" presStyleCnt="0"/>
      <dgm:spPr/>
    </dgm:pt>
    <dgm:pt modelId="{C8DE3C12-F9D8-8B4B-8DC3-ADB866024E2A}" type="pres">
      <dgm:prSet presAssocID="{8BE37492-5279-1C4F-87DC-B50AAAEFF2A8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D19BA441-39B0-B343-B752-120EFF3B3112}" type="pres">
      <dgm:prSet presAssocID="{8BE37492-5279-1C4F-87DC-B50AAAEFF2A8}" presName="parSh" presStyleLbl="node1" presStyleIdx="2" presStyleCnt="3"/>
      <dgm:spPr/>
    </dgm:pt>
    <dgm:pt modelId="{B034060D-911A-6C4A-B882-60AC7B34A118}" type="pres">
      <dgm:prSet presAssocID="{8BE37492-5279-1C4F-87DC-B50AAAEFF2A8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CF7C000-885B-3740-991B-DAF1A261135F}" type="presOf" srcId="{FB685E45-516E-1040-97FA-55EDC3D5F703}" destId="{03966749-BEAA-5D4A-88A6-2E48A86BB54A}" srcOrd="1" destOrd="0" presId="urn:microsoft.com/office/officeart/2005/8/layout/process3"/>
    <dgm:cxn modelId="{40CA8E10-EBF6-B14C-8014-5DD36E72319A}" srcId="{F2A0E9C5-A31C-564F-9028-1A142C326F37}" destId="{FEFEE24A-537A-8F4F-9313-E70D684F3920}" srcOrd="0" destOrd="0" parTransId="{5BD7279D-9BB5-384A-A720-08426DDAEE5B}" sibTransId="{EB7A11DF-B3B3-B748-9B0F-A2C58699F958}"/>
    <dgm:cxn modelId="{A659DD1E-EB43-8648-BA2A-BF051FDEAB3E}" srcId="{8BE37492-5279-1C4F-87DC-B50AAAEFF2A8}" destId="{12B024F7-CFF4-4249-93B7-724988FB9532}" srcOrd="0" destOrd="0" parTransId="{69C9E067-B60C-E247-826D-E11ED482D62B}" sibTransId="{796A3AF7-2837-A54C-BE99-1A79CF46F0DC}"/>
    <dgm:cxn modelId="{A24E1321-28B7-B040-B8FC-A89B7F0186A2}" type="presOf" srcId="{8BE37492-5279-1C4F-87DC-B50AAAEFF2A8}" destId="{C8DE3C12-F9D8-8B4B-8DC3-ADB866024E2A}" srcOrd="0" destOrd="0" presId="urn:microsoft.com/office/officeart/2005/8/layout/process3"/>
    <dgm:cxn modelId="{67024924-2604-9647-9E5A-BCDA0C9BB8CB}" type="presOf" srcId="{C3B879CB-1DDD-874C-988C-76A7AED5A946}" destId="{C20A7731-0B40-AB48-8A4D-1301AD3C2796}" srcOrd="0" destOrd="0" presId="urn:microsoft.com/office/officeart/2005/8/layout/process3"/>
    <dgm:cxn modelId="{935AB52B-EE9D-354F-BEFD-F9EC742EBAF7}" srcId="{C17E52CC-23AA-314B-AB47-46EF7B04ECB2}" destId="{F2A0E9C5-A31C-564F-9028-1A142C326F37}" srcOrd="0" destOrd="0" parTransId="{F2BCF5FC-5E44-3441-AD5F-4FFCF81DDC5F}" sibTransId="{FB685E45-516E-1040-97FA-55EDC3D5F703}"/>
    <dgm:cxn modelId="{B8AADE34-9A8F-AF4E-9266-386497F6F6B4}" type="presOf" srcId="{E022F21C-42FB-9D40-8D10-89ED6BBF6292}" destId="{492B1704-3054-1340-B8F1-AC29D1106B72}" srcOrd="0" destOrd="0" presId="urn:microsoft.com/office/officeart/2005/8/layout/process3"/>
    <dgm:cxn modelId="{086DD636-CAD8-FA47-A3F2-53C70103F2E2}" srcId="{C17E52CC-23AA-314B-AB47-46EF7B04ECB2}" destId="{016E273E-567B-7D48-9287-F2AD53931EFF}" srcOrd="1" destOrd="0" parTransId="{32F97E9B-9EF2-F043-991D-68CC30384452}" sibTransId="{C3B879CB-1DDD-874C-988C-76A7AED5A946}"/>
    <dgm:cxn modelId="{21C4516C-55D2-5344-9957-52855338343E}" type="presOf" srcId="{016E273E-567B-7D48-9287-F2AD53931EFF}" destId="{E001AAE2-2F6F-E941-9448-9281FF4D5158}" srcOrd="1" destOrd="0" presId="urn:microsoft.com/office/officeart/2005/8/layout/process3"/>
    <dgm:cxn modelId="{94CAA94E-3F4D-F943-BD84-7E11DEBC8E01}" type="presOf" srcId="{FB685E45-516E-1040-97FA-55EDC3D5F703}" destId="{01336F47-7A01-854B-B682-4DF1D2D387D7}" srcOrd="0" destOrd="0" presId="urn:microsoft.com/office/officeart/2005/8/layout/process3"/>
    <dgm:cxn modelId="{5BF7A380-DD73-544B-AF09-17C03C18C7E1}" type="presOf" srcId="{F2A0E9C5-A31C-564F-9028-1A142C326F37}" destId="{D676BFB2-30AE-814D-94CB-A878072F21A1}" srcOrd="1" destOrd="0" presId="urn:microsoft.com/office/officeart/2005/8/layout/process3"/>
    <dgm:cxn modelId="{EA51F683-FDC8-0D40-A6C7-A09D4DEA3BEF}" srcId="{C17E52CC-23AA-314B-AB47-46EF7B04ECB2}" destId="{8BE37492-5279-1C4F-87DC-B50AAAEFF2A8}" srcOrd="2" destOrd="0" parTransId="{EA9B6A13-C372-AC44-BF86-CA4989AFCB4A}" sibTransId="{FDA2CB9F-599D-214B-9973-BC729D721740}"/>
    <dgm:cxn modelId="{C6842D84-4765-3D45-9DA7-3A4A7E096BC1}" type="presOf" srcId="{FEFEE24A-537A-8F4F-9313-E70D684F3920}" destId="{9BD2978A-4856-D348-8705-94E548350B43}" srcOrd="0" destOrd="0" presId="urn:microsoft.com/office/officeart/2005/8/layout/process3"/>
    <dgm:cxn modelId="{CC806E84-2CC5-BF4C-BF48-0A1B848F8D91}" srcId="{016E273E-567B-7D48-9287-F2AD53931EFF}" destId="{E022F21C-42FB-9D40-8D10-89ED6BBF6292}" srcOrd="0" destOrd="0" parTransId="{27FC4302-641A-C348-84BC-F1C2D660C0C7}" sibTransId="{17E4CFAC-2137-8245-80D7-ECC2439288F7}"/>
    <dgm:cxn modelId="{66E8CA97-020F-D647-B6DC-9BF440536281}" type="presOf" srcId="{016E273E-567B-7D48-9287-F2AD53931EFF}" destId="{8C424EA1-5C8B-8742-A21C-757D26178290}" srcOrd="0" destOrd="0" presId="urn:microsoft.com/office/officeart/2005/8/layout/process3"/>
    <dgm:cxn modelId="{2D2A799D-A498-5744-8046-4C9EE7CB44D3}" type="presOf" srcId="{8BE37492-5279-1C4F-87DC-B50AAAEFF2A8}" destId="{D19BA441-39B0-B343-B752-120EFF3B3112}" srcOrd="1" destOrd="0" presId="urn:microsoft.com/office/officeart/2005/8/layout/process3"/>
    <dgm:cxn modelId="{FC5DDCAA-BB84-0D45-AEE7-2EDAD286ADD8}" type="presOf" srcId="{12B024F7-CFF4-4249-93B7-724988FB9532}" destId="{B034060D-911A-6C4A-B882-60AC7B34A118}" srcOrd="0" destOrd="0" presId="urn:microsoft.com/office/officeart/2005/8/layout/process3"/>
    <dgm:cxn modelId="{448BE7B9-6A9A-7540-99E0-F6704DF8CEEC}" type="presOf" srcId="{C17E52CC-23AA-314B-AB47-46EF7B04ECB2}" destId="{AFE53CE9-417E-F64C-9192-B24EC2CA8477}" srcOrd="0" destOrd="0" presId="urn:microsoft.com/office/officeart/2005/8/layout/process3"/>
    <dgm:cxn modelId="{2E2FE9CA-7F34-AD4C-8949-75495A61ED10}" type="presOf" srcId="{F2A0E9C5-A31C-564F-9028-1A142C326F37}" destId="{00677015-1651-8642-9B6C-53AF6A159217}" srcOrd="0" destOrd="0" presId="urn:microsoft.com/office/officeart/2005/8/layout/process3"/>
    <dgm:cxn modelId="{7F3547EF-94F6-F642-89F4-63F16120D786}" type="presOf" srcId="{C3B879CB-1DDD-874C-988C-76A7AED5A946}" destId="{9652737A-9D88-414F-B6F6-B2935583BD50}" srcOrd="1" destOrd="0" presId="urn:microsoft.com/office/officeart/2005/8/layout/process3"/>
    <dgm:cxn modelId="{BB18E8E0-F035-B14B-831A-93D5953901D7}" type="presParOf" srcId="{AFE53CE9-417E-F64C-9192-B24EC2CA8477}" destId="{822E66F2-DE54-F74A-8AFD-8FC50B0F483B}" srcOrd="0" destOrd="0" presId="urn:microsoft.com/office/officeart/2005/8/layout/process3"/>
    <dgm:cxn modelId="{8D3C0D67-1457-D244-951B-5B816ABDF2DE}" type="presParOf" srcId="{822E66F2-DE54-F74A-8AFD-8FC50B0F483B}" destId="{00677015-1651-8642-9B6C-53AF6A159217}" srcOrd="0" destOrd="0" presId="urn:microsoft.com/office/officeart/2005/8/layout/process3"/>
    <dgm:cxn modelId="{807768D1-551A-6648-896A-580A76C64F6A}" type="presParOf" srcId="{822E66F2-DE54-F74A-8AFD-8FC50B0F483B}" destId="{D676BFB2-30AE-814D-94CB-A878072F21A1}" srcOrd="1" destOrd="0" presId="urn:microsoft.com/office/officeart/2005/8/layout/process3"/>
    <dgm:cxn modelId="{2B2E8949-76BF-F942-AE8C-561A0D41F459}" type="presParOf" srcId="{822E66F2-DE54-F74A-8AFD-8FC50B0F483B}" destId="{9BD2978A-4856-D348-8705-94E548350B43}" srcOrd="2" destOrd="0" presId="urn:microsoft.com/office/officeart/2005/8/layout/process3"/>
    <dgm:cxn modelId="{07C616C2-A7B6-964A-866C-040B8D0022EA}" type="presParOf" srcId="{AFE53CE9-417E-F64C-9192-B24EC2CA8477}" destId="{01336F47-7A01-854B-B682-4DF1D2D387D7}" srcOrd="1" destOrd="0" presId="urn:microsoft.com/office/officeart/2005/8/layout/process3"/>
    <dgm:cxn modelId="{935156F4-E737-AF40-9833-8545351C0A55}" type="presParOf" srcId="{01336F47-7A01-854B-B682-4DF1D2D387D7}" destId="{03966749-BEAA-5D4A-88A6-2E48A86BB54A}" srcOrd="0" destOrd="0" presId="urn:microsoft.com/office/officeart/2005/8/layout/process3"/>
    <dgm:cxn modelId="{37D8B439-AAED-2844-99A7-67BD0C0637A2}" type="presParOf" srcId="{AFE53CE9-417E-F64C-9192-B24EC2CA8477}" destId="{5FCE1CD7-79B1-B143-BAB7-018D520C5E43}" srcOrd="2" destOrd="0" presId="urn:microsoft.com/office/officeart/2005/8/layout/process3"/>
    <dgm:cxn modelId="{20C68F5F-E3F3-634E-9E8C-4286D9F2C84F}" type="presParOf" srcId="{5FCE1CD7-79B1-B143-BAB7-018D520C5E43}" destId="{8C424EA1-5C8B-8742-A21C-757D26178290}" srcOrd="0" destOrd="0" presId="urn:microsoft.com/office/officeart/2005/8/layout/process3"/>
    <dgm:cxn modelId="{9869AC8E-C451-0043-A965-EFC937673EF5}" type="presParOf" srcId="{5FCE1CD7-79B1-B143-BAB7-018D520C5E43}" destId="{E001AAE2-2F6F-E941-9448-9281FF4D5158}" srcOrd="1" destOrd="0" presId="urn:microsoft.com/office/officeart/2005/8/layout/process3"/>
    <dgm:cxn modelId="{4475442B-42CA-EC4F-8BE2-48C61F6F0C4A}" type="presParOf" srcId="{5FCE1CD7-79B1-B143-BAB7-018D520C5E43}" destId="{492B1704-3054-1340-B8F1-AC29D1106B72}" srcOrd="2" destOrd="0" presId="urn:microsoft.com/office/officeart/2005/8/layout/process3"/>
    <dgm:cxn modelId="{B1890022-6444-6942-B85F-9EF1074D9E14}" type="presParOf" srcId="{AFE53CE9-417E-F64C-9192-B24EC2CA8477}" destId="{C20A7731-0B40-AB48-8A4D-1301AD3C2796}" srcOrd="3" destOrd="0" presId="urn:microsoft.com/office/officeart/2005/8/layout/process3"/>
    <dgm:cxn modelId="{77519406-C585-ED46-8A84-5BDCFF47B343}" type="presParOf" srcId="{C20A7731-0B40-AB48-8A4D-1301AD3C2796}" destId="{9652737A-9D88-414F-B6F6-B2935583BD50}" srcOrd="0" destOrd="0" presId="urn:microsoft.com/office/officeart/2005/8/layout/process3"/>
    <dgm:cxn modelId="{8AF3B7CA-24F7-B34D-A964-F8FEAD92ABFF}" type="presParOf" srcId="{AFE53CE9-417E-F64C-9192-B24EC2CA8477}" destId="{13DED5BC-63B9-2843-89E8-465E8894EE51}" srcOrd="4" destOrd="0" presId="urn:microsoft.com/office/officeart/2005/8/layout/process3"/>
    <dgm:cxn modelId="{553A36CE-B4E5-6549-8B9B-1FD25D09192E}" type="presParOf" srcId="{13DED5BC-63B9-2843-89E8-465E8894EE51}" destId="{C8DE3C12-F9D8-8B4B-8DC3-ADB866024E2A}" srcOrd="0" destOrd="0" presId="urn:microsoft.com/office/officeart/2005/8/layout/process3"/>
    <dgm:cxn modelId="{622B7313-DFE6-BB4E-B4FF-0654D98CEBA0}" type="presParOf" srcId="{13DED5BC-63B9-2843-89E8-465E8894EE51}" destId="{D19BA441-39B0-B343-B752-120EFF3B3112}" srcOrd="1" destOrd="0" presId="urn:microsoft.com/office/officeart/2005/8/layout/process3"/>
    <dgm:cxn modelId="{A9D6AB97-6F62-324C-BDC0-CD2F10454157}" type="presParOf" srcId="{13DED5BC-63B9-2843-89E8-465E8894EE51}" destId="{B034060D-911A-6C4A-B882-60AC7B34A118}" srcOrd="2" destOrd="0" presId="urn:microsoft.com/office/officeart/2005/8/layout/process3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76BFB2-30AE-814D-94CB-A878072F21A1}">
      <dsp:nvSpPr>
        <dsp:cNvPr id="0" name=""/>
        <dsp:cNvSpPr/>
      </dsp:nvSpPr>
      <dsp:spPr>
        <a:xfrm>
          <a:off x="4042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042" y="1564116"/>
        <a:ext cx="1838086" cy="735234"/>
      </dsp:txXfrm>
    </dsp:sp>
    <dsp:sp modelId="{9BD2978A-4856-D348-8705-94E548350B43}">
      <dsp:nvSpPr>
        <dsp:cNvPr id="0" name=""/>
        <dsp:cNvSpPr/>
      </dsp:nvSpPr>
      <dsp:spPr>
        <a:xfrm>
          <a:off x="380518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426068" y="2344900"/>
        <a:ext cx="1746986" cy="1464100"/>
      </dsp:txXfrm>
    </dsp:sp>
    <dsp:sp modelId="{01336F47-7A01-854B-B682-4DF1D2D387D7}">
      <dsp:nvSpPr>
        <dsp:cNvPr id="0" name=""/>
        <dsp:cNvSpPr/>
      </dsp:nvSpPr>
      <dsp:spPr>
        <a:xfrm>
          <a:off x="2120776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120776" y="1794444"/>
        <a:ext cx="453443" cy="274578"/>
      </dsp:txXfrm>
    </dsp:sp>
    <dsp:sp modelId="{E001AAE2-2F6F-E941-9448-9281FF4D5158}">
      <dsp:nvSpPr>
        <dsp:cNvPr id="0" name=""/>
        <dsp:cNvSpPr/>
      </dsp:nvSpPr>
      <dsp:spPr>
        <a:xfrm>
          <a:off x="2956718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2956718" y="1564116"/>
        <a:ext cx="1838086" cy="735234"/>
      </dsp:txXfrm>
    </dsp:sp>
    <dsp:sp modelId="{492B1704-3054-1340-B8F1-AC29D1106B72}">
      <dsp:nvSpPr>
        <dsp:cNvPr id="0" name=""/>
        <dsp:cNvSpPr/>
      </dsp:nvSpPr>
      <dsp:spPr>
        <a:xfrm>
          <a:off x="3333194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3378744" y="2344900"/>
        <a:ext cx="1746986" cy="1464100"/>
      </dsp:txXfrm>
    </dsp:sp>
    <dsp:sp modelId="{C20A7731-0B40-AB48-8A4D-1301AD3C2796}">
      <dsp:nvSpPr>
        <dsp:cNvPr id="0" name=""/>
        <dsp:cNvSpPr/>
      </dsp:nvSpPr>
      <dsp:spPr>
        <a:xfrm>
          <a:off x="5073452" y="170291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073452" y="1794444"/>
        <a:ext cx="453443" cy="274578"/>
      </dsp:txXfrm>
    </dsp:sp>
    <dsp:sp modelId="{D19BA441-39B0-B343-B752-120EFF3B3112}">
      <dsp:nvSpPr>
        <dsp:cNvPr id="0" name=""/>
        <dsp:cNvSpPr/>
      </dsp:nvSpPr>
      <dsp:spPr>
        <a:xfrm>
          <a:off x="5909394" y="1564116"/>
          <a:ext cx="1838086" cy="1166400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2024" tIns="192024" rIns="192024" bIns="102870" numCol="1" spcCol="1270" anchor="t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5909394" y="1564116"/>
        <a:ext cx="1838086" cy="735234"/>
      </dsp:txXfrm>
    </dsp:sp>
    <dsp:sp modelId="{B034060D-911A-6C4A-B882-60AC7B34A118}">
      <dsp:nvSpPr>
        <dsp:cNvPr id="0" name=""/>
        <dsp:cNvSpPr/>
      </dsp:nvSpPr>
      <dsp:spPr>
        <a:xfrm>
          <a:off x="6285870" y="2299350"/>
          <a:ext cx="1838086" cy="1555200"/>
        </a:xfrm>
        <a:prstGeom prst="roundRect">
          <a:avLst>
            <a:gd name="adj" fmla="val 10000"/>
          </a:avLst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2700" kern="1200">
            <a:latin typeface="Open Sans" panose="020B0606030504020204" pitchFamily="34" charset="0"/>
            <a:ea typeface="Open Sans" panose="020B0606030504020204" pitchFamily="34" charset="0"/>
            <a:cs typeface="Open Sans" panose="020B0606030504020204" pitchFamily="34" charset="0"/>
          </a:endParaRPr>
        </a:p>
      </dsp:txBody>
      <dsp:txXfrm>
        <a:off x="6331420" y="2344900"/>
        <a:ext cx="1746986" cy="14641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970A9-AF8B-43BB-9036-24ADAA10AFE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54D6C4-174E-43DC-895B-91BBB3629B1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7694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91863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54D6C4-174E-43DC-895B-91BBB3629B1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995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8255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A022845-941E-7C42-8070-12AD873FCE1E}" type="slidenum">
              <a:rPr kumimoji="0" lang="en-US" sz="4500" b="1" i="0" u="none" strike="noStrike" kern="0" cap="none" spc="0" normalizeH="0" baseline="0" noProof="0" smtClean="0">
                <a:ln>
                  <a:noFill/>
                </a:ln>
                <a:solidFill>
                  <a:srgbClr val="3B99D4"/>
                </a:solidFill>
                <a:effectLst/>
                <a:uLnTx/>
                <a:uFillTx/>
                <a:latin typeface="Segoe UI"/>
                <a:ea typeface="+mn-ea"/>
                <a:cs typeface="Segoe UI"/>
                <a:sym typeface="Segoe UI"/>
              </a:rPr>
              <a:pPr marL="0" marR="0" lvl="0" indent="0" algn="r" defTabSz="8255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4500" b="1" i="0" u="none" strike="noStrike" kern="0" cap="none" spc="0" normalizeH="0" baseline="0" noProof="0">
              <a:ln>
                <a:noFill/>
              </a:ln>
              <a:solidFill>
                <a:srgbClr val="3B99D4"/>
              </a:solidFill>
              <a:effectLst/>
              <a:uLnTx/>
              <a:uFillTx/>
              <a:latin typeface="Segoe UI"/>
              <a:ea typeface="+mn-ea"/>
              <a:cs typeface="Segoe UI"/>
              <a:sym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660099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E15F8-FBC3-4696-AED4-C118CBE1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09589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55E15F8-FBC3-4696-AED4-C118CBE15C4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6620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67331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F75C7-E56D-4370-9C4E-FB83352C3B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4428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F75C7-E56D-4370-9C4E-FB83352C3B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23303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4CD5-0ABA-474F-87AD-1C7F4F1D3C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6704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4CD5-0ABA-474F-87AD-1C7F4F1D3C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334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2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1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AE778D-2A57-4226-B72B-26EA3CA601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7810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4E7EBF-8FEE-4079-889B-EEE134D308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8497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294CD5-0ABA-474F-87AD-1C7F4F1D3C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2111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BF75C7-E56D-4370-9C4E-FB83352C3BF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0657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5E74FF-B95A-3049-B6BA-741949CDE00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910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Microsoft Worldwide Partner Conference 2016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2016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EEC551-8CDA-4EB6-89BB-2A86C9F091C8}" type="datetime8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7/21/2021 4:20 PM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54439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Master" Target="../slideMasters/slideMaster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Master" Target="../slideMasters/slideMaster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Master" Target="../slideMasters/slideMaster4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Master" Target="../slideMasters/slideMaster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Master" Target="../slideMasters/slideMaster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54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279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0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43499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0622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27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39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494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5449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7404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33378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2139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849786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77144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0896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092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476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369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5069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6918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9814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363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66666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65898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4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43956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237717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0213947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78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1299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4315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422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07805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579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37220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84503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32114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488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48472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766874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169639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297095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323686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01756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45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57937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1517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1930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518685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0A11C-A8D4-6C4D-9BC8-64E48AD30D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331764-D0FD-C041-9C7E-0E4A43C884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C7AB4-98BC-AF48-AFE6-8627194A5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0E2CE4-748E-A04B-BB23-47BF9CF92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414B8D-DB37-EC43-BCFA-555B0216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44608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44384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7757EB-4E89-E242-A168-D43300293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5685AA-91AE-C64E-93AC-A496F2A7B1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2AC60-9D74-8B41-930D-BB628CAAB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321E3F-34DB-7B4D-9244-CCADF2A14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B0466-2D9D-1140-B7F5-7E5C97FF6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1745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60501-FEE8-4A43-A887-C778D57C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DE4D5F-58EF-5047-BAEF-694F619DB3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60468-267F-1F45-AAA2-30AF13763E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138E6A-F55F-9B41-BB5F-C47771404D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92FE18-73E8-D64A-AB50-97C717CC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1D3D61-E3AB-0747-BB3D-CFD3451A5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59247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00A6E-DE0E-2047-9B57-B6C41644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F9A373-AE7E-BE47-8F90-0C128D8C9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1BE476-02D3-DB4A-8088-2F39581474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82436-7D37-7042-86BD-45DF3540E4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9A76ED-D4BC-F841-81E1-15917572AD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B39283-87BD-9944-A83A-B75EA04202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8D46DFF-F0FE-C544-BB34-8F3B5EFEA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BAA5F-1E1E-0842-A6CF-0544FADA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99240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Sa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7845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28674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de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399F2-9FD3-8B4E-8048-995480BDB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54250-677E-6B4A-9CDF-D7632551AA79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72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9144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3716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828800" indent="0">
              <a:buNone/>
              <a:defRPr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Code sample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9FCBBF-D6D0-BC4D-AB0A-B11358ED6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FDE89-536E-3147-B351-C6AFED60E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5BF063-6C5B-EA48-8839-3A445E637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3168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506620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17575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ADD0FB5-8750-2E43-A44E-E588830200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B610F-7B19-C746-9E0B-2E5B1ECA5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1F611-C530-CE49-B2FA-F7DB8E10B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27381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3F4C8-ACE5-AA41-9EBC-6F219CCD0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26919D-151A-7C4C-8A71-C4ABA1A22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BA6F2-5020-7242-9E57-E0675E0B2F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36613-A664-FA43-A06B-0B7D89B88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F30207-37C8-244F-BB68-9F8052354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4E8AD2-D0EA-8F4D-87DC-04542465F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2601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D9E6-2CA3-2544-A192-D985D823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E2FEFA-8567-2C47-85B7-8DDFFB5845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16CA7B-86B2-1443-A763-E8CF8795D2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5604EC-890E-114F-B30A-63738A82E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EA932-181E-D243-8AEB-86E683A0CD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439FE-C77A-E345-AB8F-0CF0003F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28014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3DC6DD8-55E4-3D49-A0B9-F5DE3D4BD16D}"/>
              </a:ext>
            </a:extLst>
          </p:cNvPr>
          <p:cNvSpPr txBox="1">
            <a:spLocks/>
          </p:cNvSpPr>
          <p:nvPr userDrawn="1"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400">
                <a:solidFill>
                  <a:schemeClr val="accent4">
                    <a:lumMod val="60000"/>
                    <a:lumOff val="40000"/>
                  </a:schemeClr>
                </a:solidFill>
              </a:rPr>
              <a:t>Link</a:t>
            </a:r>
          </a:p>
        </p:txBody>
      </p:sp>
    </p:spTree>
    <p:extLst>
      <p:ext uri="{BB962C8B-B14F-4D97-AF65-F5344CB8AC3E}">
        <p14:creationId xmlns:p14="http://schemas.microsoft.com/office/powerpoint/2010/main" val="185227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021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605841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E777-BA56-8D43-9B64-2DBBE6F25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2AF182-9E0B-6D41-BF50-D2CFC04CCD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EC5E1D-7988-E14F-9B0B-68469E479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B467C8-2E1A-584B-AB43-88C4F79C4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6390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1DB88-693F-9940-BD22-E47EBFBC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00A5D-F48F-2045-B352-541566D21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35C1D5-BDF5-C54A-BC1B-70411F82E8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768435-DD3B-A64A-83AE-6E1472C734DE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791240-1505-4045-81F1-BB6133543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7404D-91FB-D34D-A45C-33347545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5DC4AA-26C1-8546-A5E8-BF0EE648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3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56624A-E4D8-624A-AF52-D5C15E20B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51B6B7-52EB-3046-BF6F-023178C750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CAA532-BC67-8A4F-B223-0004D108E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BDCD4FA8-3C28-E842-9AA7-6143A425B8AB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1424765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37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538477" y="1117577"/>
            <a:ext cx="10816237" cy="563458"/>
          </a:xfrm>
          <a:prstGeom prst="rect">
            <a:avLst/>
          </a:prstGeom>
        </p:spPr>
        <p:txBody>
          <a:bodyPr lIns="192024">
            <a:noAutofit/>
          </a:bodyPr>
          <a:lstStyle>
            <a:lvl1pPr marL="0" indent="0" algn="l" defTabSz="465932" rtl="0" eaLnBrk="1" fontAlgn="base" hangingPunct="1">
              <a:lnSpc>
                <a:spcPct val="90000"/>
              </a:lnSpc>
              <a:spcBef>
                <a:spcPct val="0"/>
              </a:spcBef>
              <a:spcAft>
                <a:spcPts val="306"/>
              </a:spcAft>
              <a:buSzPct val="90000"/>
              <a:buFont typeface="Arial" charset="0"/>
              <a:buNone/>
              <a:defRPr lang="en-US" sz="2700" kern="1200" dirty="0">
                <a:solidFill>
                  <a:srgbClr val="68217A"/>
                </a:solidFill>
                <a:latin typeface="Segoe UI Light" panose="020B0502040204020203" pitchFamily="34" charset="0"/>
                <a:ea typeface="ＭＳ Ｐゴシック" charset="0"/>
                <a:cs typeface="+mn-cs"/>
              </a:defRPr>
            </a:lvl1pPr>
            <a:lvl2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 marL="0" indent="0">
              <a:buNone/>
              <a:defRPr lang="en-US" sz="3108" kern="120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 marL="0" indent="0">
              <a:buNone/>
              <a:defRPr lang="en-US" sz="3108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505050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Title 2"/>
          <p:cNvSpPr>
            <a:spLocks noGrp="1"/>
          </p:cNvSpPr>
          <p:nvPr>
            <p:ph type="title"/>
          </p:nvPr>
        </p:nvSpPr>
        <p:spPr>
          <a:xfrm>
            <a:off x="538477" y="286381"/>
            <a:ext cx="11653523" cy="92794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4800" b="0">
                <a:solidFill>
                  <a:srgbClr val="505050"/>
                </a:solidFill>
                <a:latin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52678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5392028"/>
      </p:ext>
    </p:extLst>
  </p:cSld>
  <p:clrMapOvr>
    <a:masterClrMapping/>
  </p:clrMapOvr>
  <p:transition>
    <p:fade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1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49594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05062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.NET Conf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17781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66696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71818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33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gr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2AABD-0390-5149-AC89-BDB4D2619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77FEAFF-80BF-634D-9E1A-5557D42C42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4FEAE8-62E8-DF40-B793-395FF00D7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06F6DF-02D9-A943-950B-0BE4E7CCC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1B645DB-1556-2F4A-B659-25BAB30ADD11}"/>
              </a:ext>
            </a:extLst>
          </p:cNvPr>
          <p:cNvGraphicFramePr/>
          <p:nvPr userDrawn="1"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1356238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43673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4094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13960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2274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5686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nnounc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raphic 21">
            <a:extLst>
              <a:ext uri="{FF2B5EF4-FFF2-40B4-BE49-F238E27FC236}">
                <a16:creationId xmlns:a16="http://schemas.microsoft.com/office/drawing/2014/main" id="{358A6850-D9C4-3746-B59F-1EB779D13AF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: Rounded Corners 4">
            <a:extLst>
              <a:ext uri="{FF2B5EF4-FFF2-40B4-BE49-F238E27FC236}">
                <a16:creationId xmlns:a16="http://schemas.microsoft.com/office/drawing/2014/main" id="{E3D2D5C4-B844-114B-9697-42D21689D269}"/>
              </a:ext>
            </a:extLst>
          </p:cNvPr>
          <p:cNvSpPr/>
          <p:nvPr userDrawn="1"/>
        </p:nvSpPr>
        <p:spPr bwMode="auto">
          <a:xfrm>
            <a:off x="838200" y="1021680"/>
            <a:ext cx="1846092" cy="384048"/>
          </a:xfrm>
          <a:prstGeom prst="roundRect">
            <a:avLst>
              <a:gd name="adj" fmla="val 2632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200" normalizeH="0" baseline="0" noProof="0">
                <a:ln>
                  <a:noFill/>
                </a:ln>
                <a:gradFill>
                  <a:gsLst>
                    <a:gs pos="0">
                      <a:srgbClr val="002050"/>
                    </a:gs>
                    <a:gs pos="100000">
                      <a:srgbClr val="002050"/>
                    </a:gs>
                  </a:gsLst>
                  <a:lin ang="5400000" scaled="0"/>
                </a:gradFill>
                <a:effectLst/>
                <a:uLnTx/>
                <a:uFillTx/>
                <a:latin typeface="Open Sans" panose="020B0606030504020204" pitchFamily="34" charset="0"/>
                <a:ea typeface="+mn-ea"/>
                <a:cs typeface="Open Sans" panose="020B0606030504020204" pitchFamily="34" charset="0"/>
              </a:rPr>
              <a:t>RELEASED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9CF02AA-2166-2947-AE4F-C1E42119F0B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34126" y="3328313"/>
            <a:ext cx="3291797" cy="3012831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A29FA64-87F9-C143-8ECF-2FD642B19C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575065"/>
            <a:ext cx="10515600" cy="669008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Announcement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D1EA77C7-A181-484D-8707-4D5A9B4D5A9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476901"/>
            <a:ext cx="10515600" cy="2636966"/>
          </a:xfrm>
        </p:spPr>
        <p:txBody>
          <a:bodyPr/>
          <a:lstStyle/>
          <a:p>
            <a:pPr lvl="0"/>
            <a:r>
              <a:rPr lang="en-US"/>
              <a:t>Value prop 1</a:t>
            </a:r>
          </a:p>
          <a:p>
            <a:pPr lvl="0"/>
            <a:r>
              <a:rPr lang="en-US"/>
              <a:t>Value prop 2</a:t>
            </a:r>
          </a:p>
          <a:p>
            <a:pPr lvl="0"/>
            <a:r>
              <a:rPr lang="en-US"/>
              <a:t>Value prop 3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609880-061A-426F-9370-65E42A8D731E}"/>
              </a:ext>
            </a:extLst>
          </p:cNvPr>
          <p:cNvSpPr txBox="1"/>
          <p:nvPr userDrawn="1"/>
        </p:nvSpPr>
        <p:spPr>
          <a:xfrm>
            <a:off x="5640404" y="297420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630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2.96296E-6 L 2.08333E-6 0.03842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Click to 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9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810EC-A5E8-2E46-AB03-8D03FBCC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57726-BA5E-6945-BEE4-78CB60358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27400-D089-7447-864B-77479EBD4214}" type="datetimeFigureOut">
              <a:rPr lang="en-US" smtClean="0"/>
              <a:t>7/21/2021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396361-B795-A142-932A-70BF9F3A5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C45BF7-0A08-3040-A6B3-9DE010871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ACE531-2FE7-1449-9EEA-A972806695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59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5.xml"/><Relationship Id="rId13" Type="http://schemas.openxmlformats.org/officeDocument/2006/relationships/slideLayout" Target="../slideLayouts/slideLayout50.xml"/><Relationship Id="rId3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4.xml"/><Relationship Id="rId12" Type="http://schemas.openxmlformats.org/officeDocument/2006/relationships/slideLayout" Target="../slideLayouts/slideLayout49.xml"/><Relationship Id="rId2" Type="http://schemas.openxmlformats.org/officeDocument/2006/relationships/slideLayout" Target="../slideLayouts/slideLayout39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11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14" Type="http://schemas.openxmlformats.org/officeDocument/2006/relationships/slideLayout" Target="../slideLayouts/slideLayout5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6" Type="http://schemas.openxmlformats.org/officeDocument/2006/relationships/theme" Target="../theme/theme5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0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1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86.xml"/><Relationship Id="rId3" Type="http://schemas.openxmlformats.org/officeDocument/2006/relationships/slideLayout" Target="../slideLayouts/slideLayout76.xml"/><Relationship Id="rId7" Type="http://schemas.openxmlformats.org/officeDocument/2006/relationships/slideLayout" Target="../slideLayouts/slideLayout80.xml"/><Relationship Id="rId12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5.xml"/><Relationship Id="rId1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84.xml"/><Relationship Id="rId5" Type="http://schemas.openxmlformats.org/officeDocument/2006/relationships/slideLayout" Target="../slideLayouts/slideLayout78.xml"/><Relationship Id="rId10" Type="http://schemas.openxmlformats.org/officeDocument/2006/relationships/slideLayout" Target="../slideLayouts/slideLayout83.xml"/><Relationship Id="rId4" Type="http://schemas.openxmlformats.org/officeDocument/2006/relationships/slideLayout" Target="../slideLayouts/slideLayout77.xml"/><Relationship Id="rId9" Type="http://schemas.openxmlformats.org/officeDocument/2006/relationships/slideLayout" Target="../slideLayouts/slideLayout82.xml"/><Relationship Id="rId14" Type="http://schemas.openxmlformats.org/officeDocument/2006/relationships/theme" Target="../theme/theme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04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2">
              <a:lumMod val="50000"/>
            </a:schemeClr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777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  <p:sldLayoutId id="2147483692" r:id="rId4"/>
    <p:sldLayoutId id="2147483693" r:id="rId5"/>
    <p:sldLayoutId id="2147483694" r:id="rId6"/>
    <p:sldLayoutId id="2147483695" r:id="rId7"/>
    <p:sldLayoutId id="2147483696" r:id="rId8"/>
    <p:sldLayoutId id="2147483697" r:id="rId9"/>
    <p:sldLayoutId id="2147483698" r:id="rId10"/>
    <p:sldLayoutId id="2147483699" r:id="rId11"/>
    <p:sldLayoutId id="2147483700" r:id="rId12"/>
    <p:sldLayoutId id="214748370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87388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683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04CE51-D28B-B840-8D63-9996ADF37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4CEE8-8D92-394C-8F53-0459CF7637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887B45-BF49-1748-9353-271AEFB1E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A36106-03A4-5447-A2D8-4F4318C0F3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682CC-4D76-4748-8816-DB7AD4BA3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305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8" r:id="rId10"/>
    <p:sldLayoutId id="2147483729" r:id="rId11"/>
    <p:sldLayoutId id="2147483730" r:id="rId12"/>
    <p:sldLayoutId id="2147483731" r:id="rId13"/>
    <p:sldLayoutId id="2147483735" r:id="rId14"/>
    <p:sldLayoutId id="2147483736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EC9C5FF-49A6-3641-93FE-2D02BE758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546F87-15F9-4D48-A00A-E578542C84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DB05E-7832-AA4F-81BC-CD63B6421B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6768435-DD3B-A64A-83AE-6E1472C734DE}" type="datetimeFigureOut">
              <a:rPr lang="en-US" smtClean="0"/>
              <a:pPr/>
              <a:t>7/21/2021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E57315-CE5D-A543-9D3B-3346406775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F10026-0A9C-9A46-AD1E-77740F2B27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7D5DC4AA-26C1-8546-A5E8-BF0EE6480C6E}" type="slidenum">
              <a:rPr lang="en-US" smtClean="0"/>
              <a:pPr/>
              <a:t>‹#›</a:t>
            </a:fld>
            <a:endParaRPr lang="en-US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3945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63" r:id="rId3"/>
    <p:sldLayoutId id="2147483764" r:id="rId4"/>
    <p:sldLayoutId id="2147483765" r:id="rId5"/>
    <p:sldLayoutId id="21474837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627400-D089-7447-864B-77479EBD4214}" type="datetimeFigureOut">
              <a:rPr lang="en-US" smtClean="0"/>
              <a:pPr/>
              <a:t>7/21/2021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.NET Conf 2020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ACE531-2FE7-1449-9EEA-A972806695F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530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2.emf"/><Relationship Id="rId18" Type="http://schemas.openxmlformats.org/officeDocument/2006/relationships/image" Target="../media/image67.png"/><Relationship Id="rId26" Type="http://schemas.openxmlformats.org/officeDocument/2006/relationships/image" Target="../media/image75.png"/><Relationship Id="rId21" Type="http://schemas.openxmlformats.org/officeDocument/2006/relationships/image" Target="../media/image70.png"/><Relationship Id="rId34" Type="http://schemas.openxmlformats.org/officeDocument/2006/relationships/image" Target="../media/image83.jpeg"/><Relationship Id="rId7" Type="http://schemas.openxmlformats.org/officeDocument/2006/relationships/image" Target="../media/image56.jpeg"/><Relationship Id="rId12" Type="http://schemas.openxmlformats.org/officeDocument/2006/relationships/image" Target="../media/image61.png"/><Relationship Id="rId17" Type="http://schemas.openxmlformats.org/officeDocument/2006/relationships/image" Target="../media/image66.png"/><Relationship Id="rId25" Type="http://schemas.openxmlformats.org/officeDocument/2006/relationships/image" Target="../media/image74.png"/><Relationship Id="rId33" Type="http://schemas.openxmlformats.org/officeDocument/2006/relationships/image" Target="../media/image82.jpeg"/><Relationship Id="rId38" Type="http://schemas.openxmlformats.org/officeDocument/2006/relationships/image" Target="../media/image87.png"/><Relationship Id="rId2" Type="http://schemas.openxmlformats.org/officeDocument/2006/relationships/image" Target="../media/image51.tiff"/><Relationship Id="rId16" Type="http://schemas.openxmlformats.org/officeDocument/2006/relationships/image" Target="../media/image65.png"/><Relationship Id="rId20" Type="http://schemas.openxmlformats.org/officeDocument/2006/relationships/image" Target="../media/image69.png"/><Relationship Id="rId29" Type="http://schemas.openxmlformats.org/officeDocument/2006/relationships/image" Target="../media/image78.png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55.tiff"/><Relationship Id="rId11" Type="http://schemas.openxmlformats.org/officeDocument/2006/relationships/image" Target="../media/image60.png"/><Relationship Id="rId24" Type="http://schemas.openxmlformats.org/officeDocument/2006/relationships/image" Target="../media/image73.png"/><Relationship Id="rId32" Type="http://schemas.openxmlformats.org/officeDocument/2006/relationships/image" Target="../media/image81.jpeg"/><Relationship Id="rId37" Type="http://schemas.openxmlformats.org/officeDocument/2006/relationships/image" Target="../media/image86.jpeg"/><Relationship Id="rId5" Type="http://schemas.openxmlformats.org/officeDocument/2006/relationships/image" Target="../media/image54.tiff"/><Relationship Id="rId15" Type="http://schemas.openxmlformats.org/officeDocument/2006/relationships/image" Target="../media/image64.png"/><Relationship Id="rId23" Type="http://schemas.openxmlformats.org/officeDocument/2006/relationships/image" Target="../media/image72.png"/><Relationship Id="rId28" Type="http://schemas.openxmlformats.org/officeDocument/2006/relationships/image" Target="../media/image77.png"/><Relationship Id="rId36" Type="http://schemas.openxmlformats.org/officeDocument/2006/relationships/image" Target="../media/image85.jpeg"/><Relationship Id="rId10" Type="http://schemas.openxmlformats.org/officeDocument/2006/relationships/image" Target="../media/image59.tiff"/><Relationship Id="rId19" Type="http://schemas.openxmlformats.org/officeDocument/2006/relationships/image" Target="../media/image68.png"/><Relationship Id="rId31" Type="http://schemas.openxmlformats.org/officeDocument/2006/relationships/image" Target="../media/image80.jpeg"/><Relationship Id="rId4" Type="http://schemas.openxmlformats.org/officeDocument/2006/relationships/image" Target="../media/image53.png"/><Relationship Id="rId9" Type="http://schemas.openxmlformats.org/officeDocument/2006/relationships/image" Target="../media/image58.png"/><Relationship Id="rId14" Type="http://schemas.openxmlformats.org/officeDocument/2006/relationships/image" Target="../media/image63.tiff"/><Relationship Id="rId22" Type="http://schemas.openxmlformats.org/officeDocument/2006/relationships/image" Target="../media/image71.emf"/><Relationship Id="rId27" Type="http://schemas.openxmlformats.org/officeDocument/2006/relationships/image" Target="../media/image76.tiff"/><Relationship Id="rId30" Type="http://schemas.openxmlformats.org/officeDocument/2006/relationships/image" Target="../media/image79.jpeg"/><Relationship Id="rId35" Type="http://schemas.openxmlformats.org/officeDocument/2006/relationships/image" Target="../media/image84.png"/><Relationship Id="rId8" Type="http://schemas.openxmlformats.org/officeDocument/2006/relationships/image" Target="../media/image57.tiff"/><Relationship Id="rId3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26" Type="http://schemas.openxmlformats.org/officeDocument/2006/relationships/image" Target="../media/image74.png"/><Relationship Id="rId39" Type="http://schemas.openxmlformats.org/officeDocument/2006/relationships/image" Target="../media/image87.png"/><Relationship Id="rId21" Type="http://schemas.openxmlformats.org/officeDocument/2006/relationships/image" Target="../media/image69.png"/><Relationship Id="rId34" Type="http://schemas.openxmlformats.org/officeDocument/2006/relationships/image" Target="../media/image82.jpeg"/><Relationship Id="rId7" Type="http://schemas.openxmlformats.org/officeDocument/2006/relationships/image" Target="../media/image55.tiff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5" Type="http://schemas.openxmlformats.org/officeDocument/2006/relationships/image" Target="../media/image73.png"/><Relationship Id="rId33" Type="http://schemas.openxmlformats.org/officeDocument/2006/relationships/image" Target="../media/image81.jpeg"/><Relationship Id="rId38" Type="http://schemas.openxmlformats.org/officeDocument/2006/relationships/image" Target="../media/image86.jpe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29" Type="http://schemas.openxmlformats.org/officeDocument/2006/relationships/image" Target="../media/image77.png"/><Relationship Id="rId1" Type="http://schemas.openxmlformats.org/officeDocument/2006/relationships/slideLayout" Target="../slideLayouts/slideLayout73.xml"/><Relationship Id="rId6" Type="http://schemas.openxmlformats.org/officeDocument/2006/relationships/image" Target="../media/image54.tiff"/><Relationship Id="rId11" Type="http://schemas.openxmlformats.org/officeDocument/2006/relationships/image" Target="../media/image59.tiff"/><Relationship Id="rId24" Type="http://schemas.openxmlformats.org/officeDocument/2006/relationships/image" Target="../media/image72.png"/><Relationship Id="rId32" Type="http://schemas.openxmlformats.org/officeDocument/2006/relationships/image" Target="../media/image80.jpeg"/><Relationship Id="rId37" Type="http://schemas.openxmlformats.org/officeDocument/2006/relationships/image" Target="../media/image85.jpeg"/><Relationship Id="rId5" Type="http://schemas.openxmlformats.org/officeDocument/2006/relationships/image" Target="../media/image53.png"/><Relationship Id="rId15" Type="http://schemas.openxmlformats.org/officeDocument/2006/relationships/image" Target="../media/image63.tiff"/><Relationship Id="rId23" Type="http://schemas.openxmlformats.org/officeDocument/2006/relationships/image" Target="../media/image71.emf"/><Relationship Id="rId28" Type="http://schemas.openxmlformats.org/officeDocument/2006/relationships/image" Target="../media/image76.tiff"/><Relationship Id="rId36" Type="http://schemas.openxmlformats.org/officeDocument/2006/relationships/image" Target="../media/image84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31" Type="http://schemas.openxmlformats.org/officeDocument/2006/relationships/image" Target="../media/image79.jpeg"/><Relationship Id="rId4" Type="http://schemas.openxmlformats.org/officeDocument/2006/relationships/image" Target="../media/image52.png"/><Relationship Id="rId9" Type="http://schemas.openxmlformats.org/officeDocument/2006/relationships/image" Target="../media/image57.tiff"/><Relationship Id="rId14" Type="http://schemas.openxmlformats.org/officeDocument/2006/relationships/image" Target="../media/image62.emf"/><Relationship Id="rId22" Type="http://schemas.openxmlformats.org/officeDocument/2006/relationships/image" Target="../media/image70.png"/><Relationship Id="rId27" Type="http://schemas.openxmlformats.org/officeDocument/2006/relationships/image" Target="../media/image75.png"/><Relationship Id="rId30" Type="http://schemas.openxmlformats.org/officeDocument/2006/relationships/image" Target="../media/image78.png"/><Relationship Id="rId35" Type="http://schemas.openxmlformats.org/officeDocument/2006/relationships/image" Target="../media/image83.jpeg"/><Relationship Id="rId8" Type="http://schemas.openxmlformats.org/officeDocument/2006/relationships/image" Target="../media/image56.jpeg"/><Relationship Id="rId3" Type="http://schemas.openxmlformats.org/officeDocument/2006/relationships/image" Target="../media/image51.tif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s://www.youtube.com/watch?v=rrgmCcf5vl8&amp;t=1s" TargetMode="Externa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www.telerik.com/maui-ui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sv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6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13" Type="http://schemas.openxmlformats.org/officeDocument/2006/relationships/image" Target="../media/image110.svg"/><Relationship Id="rId3" Type="http://schemas.openxmlformats.org/officeDocument/2006/relationships/image" Target="../media/image11.svg"/><Relationship Id="rId7" Type="http://schemas.openxmlformats.org/officeDocument/2006/relationships/image" Target="../media/image104.svg"/><Relationship Id="rId12" Type="http://schemas.openxmlformats.org/officeDocument/2006/relationships/image" Target="../media/image109.png"/><Relationship Id="rId17" Type="http://schemas.openxmlformats.org/officeDocument/2006/relationships/image" Target="../media/image6.svg"/><Relationship Id="rId2" Type="http://schemas.openxmlformats.org/officeDocument/2006/relationships/image" Target="../media/image10.png"/><Relationship Id="rId16" Type="http://schemas.openxmlformats.org/officeDocument/2006/relationships/image" Target="../media/image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3.png"/><Relationship Id="rId11" Type="http://schemas.openxmlformats.org/officeDocument/2006/relationships/image" Target="../media/image108.svg"/><Relationship Id="rId5" Type="http://schemas.openxmlformats.org/officeDocument/2006/relationships/image" Target="../media/image102.svg"/><Relationship Id="rId15" Type="http://schemas.openxmlformats.org/officeDocument/2006/relationships/image" Target="../media/image112.svg"/><Relationship Id="rId10" Type="http://schemas.openxmlformats.org/officeDocument/2006/relationships/image" Target="../media/image107.png"/><Relationship Id="rId4" Type="http://schemas.openxmlformats.org/officeDocument/2006/relationships/image" Target="../media/image101.png"/><Relationship Id="rId9" Type="http://schemas.openxmlformats.org/officeDocument/2006/relationships/image" Target="../media/image106.svg"/><Relationship Id="rId14" Type="http://schemas.openxmlformats.org/officeDocument/2006/relationships/image" Target="../media/image1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png"/><Relationship Id="rId13" Type="http://schemas.openxmlformats.org/officeDocument/2006/relationships/image" Target="../media/image122.svg"/><Relationship Id="rId3" Type="http://schemas.openxmlformats.org/officeDocument/2006/relationships/image" Target="../media/image114.svg"/><Relationship Id="rId7" Type="http://schemas.openxmlformats.org/officeDocument/2006/relationships/image" Target="../media/image100.svg"/><Relationship Id="rId12" Type="http://schemas.openxmlformats.org/officeDocument/2006/relationships/image" Target="../media/image121.png"/><Relationship Id="rId17" Type="http://schemas.openxmlformats.org/officeDocument/2006/relationships/image" Target="../media/image126.svg"/><Relationship Id="rId2" Type="http://schemas.openxmlformats.org/officeDocument/2006/relationships/image" Target="../media/image113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99.png"/><Relationship Id="rId11" Type="http://schemas.openxmlformats.org/officeDocument/2006/relationships/image" Target="../media/image120.svg"/><Relationship Id="rId5" Type="http://schemas.openxmlformats.org/officeDocument/2006/relationships/image" Target="../media/image116.svg"/><Relationship Id="rId15" Type="http://schemas.openxmlformats.org/officeDocument/2006/relationships/image" Target="../media/image124.svg"/><Relationship Id="rId10" Type="http://schemas.openxmlformats.org/officeDocument/2006/relationships/image" Target="../media/image119.png"/><Relationship Id="rId4" Type="http://schemas.openxmlformats.org/officeDocument/2006/relationships/image" Target="../media/image115.png"/><Relationship Id="rId9" Type="http://schemas.openxmlformats.org/officeDocument/2006/relationships/image" Target="../media/image118.svg"/><Relationship Id="rId14" Type="http://schemas.openxmlformats.org/officeDocument/2006/relationships/image" Target="../media/image12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4.svg"/><Relationship Id="rId3" Type="http://schemas.openxmlformats.org/officeDocument/2006/relationships/image" Target="../media/image128.svg"/><Relationship Id="rId7" Type="http://schemas.openxmlformats.org/officeDocument/2006/relationships/image" Target="../media/image132.svg"/><Relationship Id="rId12" Type="http://schemas.openxmlformats.org/officeDocument/2006/relationships/image" Target="../media/image3.png"/><Relationship Id="rId17" Type="http://schemas.openxmlformats.org/officeDocument/2006/relationships/image" Target="../media/image140.svg"/><Relationship Id="rId2" Type="http://schemas.openxmlformats.org/officeDocument/2006/relationships/image" Target="../media/image127.png"/><Relationship Id="rId16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1.png"/><Relationship Id="rId11" Type="http://schemas.openxmlformats.org/officeDocument/2006/relationships/image" Target="../media/image136.svg"/><Relationship Id="rId5" Type="http://schemas.openxmlformats.org/officeDocument/2006/relationships/image" Target="../media/image130.svg"/><Relationship Id="rId15" Type="http://schemas.openxmlformats.org/officeDocument/2006/relationships/image" Target="../media/image138.sv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svg"/><Relationship Id="rId14" Type="http://schemas.openxmlformats.org/officeDocument/2006/relationships/image" Target="../media/image13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svg"/><Relationship Id="rId3" Type="http://schemas.openxmlformats.org/officeDocument/2006/relationships/image" Target="../media/image142.svg"/><Relationship Id="rId7" Type="http://schemas.openxmlformats.org/officeDocument/2006/relationships/image" Target="../media/image146.svg"/><Relationship Id="rId12" Type="http://schemas.openxmlformats.org/officeDocument/2006/relationships/image" Target="../media/image151.png"/><Relationship Id="rId17" Type="http://schemas.openxmlformats.org/officeDocument/2006/relationships/image" Target="../media/image156.svg"/><Relationship Id="rId2" Type="http://schemas.openxmlformats.org/officeDocument/2006/relationships/image" Target="../media/image141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5.png"/><Relationship Id="rId11" Type="http://schemas.openxmlformats.org/officeDocument/2006/relationships/image" Target="../media/image150.svg"/><Relationship Id="rId5" Type="http://schemas.openxmlformats.org/officeDocument/2006/relationships/image" Target="../media/image144.svg"/><Relationship Id="rId15" Type="http://schemas.openxmlformats.org/officeDocument/2006/relationships/image" Target="../media/image154.svg"/><Relationship Id="rId10" Type="http://schemas.openxmlformats.org/officeDocument/2006/relationships/image" Target="../media/image149.png"/><Relationship Id="rId4" Type="http://schemas.openxmlformats.org/officeDocument/2006/relationships/image" Target="../media/image143.png"/><Relationship Id="rId9" Type="http://schemas.openxmlformats.org/officeDocument/2006/relationships/image" Target="../media/image148.svg"/><Relationship Id="rId1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3" Type="http://schemas.openxmlformats.org/officeDocument/2006/relationships/image" Target="../media/image158.svg"/><Relationship Id="rId7" Type="http://schemas.openxmlformats.org/officeDocument/2006/relationships/image" Target="../media/image162.sv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1.png"/><Relationship Id="rId5" Type="http://schemas.openxmlformats.org/officeDocument/2006/relationships/image" Target="../media/image160.svg"/><Relationship Id="rId4" Type="http://schemas.openxmlformats.org/officeDocument/2006/relationships/image" Target="../media/image159.png"/><Relationship Id="rId9" Type="http://schemas.openxmlformats.org/officeDocument/2006/relationships/image" Target="../media/image164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5" Type="http://schemas.openxmlformats.org/officeDocument/2006/relationships/image" Target="../media/image25.tiff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4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emf"/><Relationship Id="rId10" Type="http://schemas.openxmlformats.org/officeDocument/2006/relationships/image" Target="../media/image37.png"/><Relationship Id="rId4" Type="http://schemas.openxmlformats.org/officeDocument/2006/relationships/image" Target="../media/image31.svg"/><Relationship Id="rId9" Type="http://schemas.openxmlformats.org/officeDocument/2006/relationships/image" Target="../media/image3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10" Type="http://schemas.openxmlformats.org/officeDocument/2006/relationships/image" Target="../media/image50.svg"/><Relationship Id="rId4" Type="http://schemas.openxmlformats.org/officeDocument/2006/relationships/image" Target="../media/image44.sv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6FE8AF-C54E-8B47-969A-459B51106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What’s New With</a:t>
            </a:r>
            <a:b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83A175-10B8-0B47-A3ED-FDEB68569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Maddy Leger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Program Manager, .NET MAUI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Baton Rouge .NET User Group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@maddyleger1 | maddy@microsoft.com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F4A4763-F337-6D40-93ED-91C1C6998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41229" y="3582662"/>
            <a:ext cx="2264228" cy="274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1206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>
            <a:extLst>
              <a:ext uri="{FF2B5EF4-FFF2-40B4-BE49-F238E27FC236}">
                <a16:creationId xmlns:a16="http://schemas.microsoft.com/office/drawing/2014/main" id="{ED61C909-FD0E-42D6-A41B-5E5ADE7B7A15}"/>
              </a:ext>
            </a:extLst>
          </p:cNvPr>
          <p:cNvSpPr/>
          <p:nvPr/>
        </p:nvSpPr>
        <p:spPr bwMode="auto">
          <a:xfrm>
            <a:off x="701367" y="1830230"/>
            <a:ext cx="4773746" cy="246767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B7CA22-4E8B-4D82-B4E9-A37FA92B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Blazor hybrid desktop apps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B06875-8E0E-4BE2-8624-45F17DA9A002}"/>
              </a:ext>
            </a:extLst>
          </p:cNvPr>
          <p:cNvSpPr/>
          <p:nvPr/>
        </p:nvSpPr>
        <p:spPr bwMode="auto">
          <a:xfrm>
            <a:off x="765230" y="3531407"/>
            <a:ext cx="4646022" cy="706736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.NET Multi-platform App UI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3FC6CB-0596-459D-84A8-3AA7FA2A12AB}"/>
              </a:ext>
            </a:extLst>
          </p:cNvPr>
          <p:cNvSpPr/>
          <p:nvPr/>
        </p:nvSpPr>
        <p:spPr bwMode="auto">
          <a:xfrm>
            <a:off x="765230" y="1943620"/>
            <a:ext cx="4646022" cy="70673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2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Blazor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C7C36C11-B267-4763-8471-64A0C2351A40}"/>
              </a:ext>
            </a:extLst>
          </p:cNvPr>
          <p:cNvCxnSpPr>
            <a:cxnSpLocks/>
            <a:stCxn id="27" idx="2"/>
            <a:endCxn id="26" idx="0"/>
          </p:cNvCxnSpPr>
          <p:nvPr/>
        </p:nvCxnSpPr>
        <p:spPr>
          <a:xfrm>
            <a:off x="3088241" y="2650356"/>
            <a:ext cx="0" cy="88104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7551D09C-9895-4D50-A489-ADF9E7B34245}"/>
              </a:ext>
            </a:extLst>
          </p:cNvPr>
          <p:cNvSpPr txBox="1"/>
          <p:nvPr/>
        </p:nvSpPr>
        <p:spPr>
          <a:xfrm>
            <a:off x="6060122" y="1998042"/>
            <a:ext cx="6131014" cy="2603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Reuse UI components across native and web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Built on top of .NET Multi-platform App UI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Native app container &amp; embedded controls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availability in .NET 6</a:t>
            </a:r>
          </a:p>
          <a:p>
            <a:pPr marL="0" marR="0" lvl="0" indent="0" algn="l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B2A5154F-A27E-428B-8DEA-337E74808812}"/>
              </a:ext>
            </a:extLst>
          </p:cNvPr>
          <p:cNvSpPr txBox="1"/>
          <p:nvPr/>
        </p:nvSpPr>
        <p:spPr>
          <a:xfrm>
            <a:off x="1632123" y="2760302"/>
            <a:ext cx="2948357" cy="594566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Can use native app </a:t>
            </a:r>
          </a:p>
          <a:p>
            <a:pPr marL="0" marR="0" lvl="0" indent="0" algn="ctr" defTabSz="91422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container &amp; controls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DC10BD96-D92F-4701-8074-6C365248ED4B}"/>
              </a:ext>
            </a:extLst>
          </p:cNvPr>
          <p:cNvGrpSpPr/>
          <p:nvPr/>
        </p:nvGrpSpPr>
        <p:grpSpPr>
          <a:xfrm>
            <a:off x="765230" y="4244039"/>
            <a:ext cx="2153052" cy="1514016"/>
            <a:chOff x="764473" y="4244154"/>
            <a:chExt cx="2153357" cy="1514231"/>
          </a:xfrm>
        </p:grpSpPr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9497378-CACC-4A01-8401-89D2FAEB62A6}"/>
                </a:ext>
              </a:extLst>
            </p:cNvPr>
            <p:cNvGrpSpPr/>
            <p:nvPr/>
          </p:nvGrpSpPr>
          <p:grpSpPr>
            <a:xfrm>
              <a:off x="764473" y="4835245"/>
              <a:ext cx="2153357" cy="923140"/>
              <a:chOff x="769916" y="4835245"/>
              <a:chExt cx="2153357" cy="923140"/>
            </a:xfrm>
          </p:grpSpPr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8DE6328E-6608-4E8E-A0AF-07479F168F3B}"/>
                  </a:ext>
                </a:extLst>
              </p:cNvPr>
              <p:cNvGrpSpPr/>
              <p:nvPr/>
            </p:nvGrpSpPr>
            <p:grpSpPr>
              <a:xfrm>
                <a:off x="2008873" y="4843985"/>
                <a:ext cx="914400" cy="914400"/>
                <a:chOff x="1986003" y="5319061"/>
                <a:chExt cx="914400" cy="914400"/>
              </a:xfrm>
            </p:grpSpPr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B0D43546-D4CC-499D-8CFA-F2AF1D686428}"/>
                    </a:ext>
                  </a:extLst>
                </p:cNvPr>
                <p:cNvSpPr txBox="1"/>
                <p:nvPr/>
              </p:nvSpPr>
              <p:spPr>
                <a:xfrm>
                  <a:off x="2143092" y="5591892"/>
                  <a:ext cx="627095" cy="28071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225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macOS</a:t>
                  </a:r>
                </a:p>
              </p:txBody>
            </p:sp>
            <p:pic>
              <p:nvPicPr>
                <p:cNvPr id="72" name="Graphic 71" descr="Laptop with solid fill">
                  <a:extLst>
                    <a:ext uri="{FF2B5EF4-FFF2-40B4-BE49-F238E27FC236}">
                      <a16:creationId xmlns:a16="http://schemas.microsoft.com/office/drawing/2014/main" id="{2AB24816-B64D-471C-A2E9-151FF7AEBB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6003" y="5319061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64" name="Group 63">
                <a:extLst>
                  <a:ext uri="{FF2B5EF4-FFF2-40B4-BE49-F238E27FC236}">
                    <a16:creationId xmlns:a16="http://schemas.microsoft.com/office/drawing/2014/main" id="{3CF4B09B-E6D9-4726-939D-FE154B5A1A84}"/>
                  </a:ext>
                </a:extLst>
              </p:cNvPr>
              <p:cNvGrpSpPr/>
              <p:nvPr/>
            </p:nvGrpSpPr>
            <p:grpSpPr>
              <a:xfrm>
                <a:off x="769916" y="4835245"/>
                <a:ext cx="914400" cy="914400"/>
                <a:chOff x="769916" y="4835245"/>
                <a:chExt cx="914400" cy="914400"/>
              </a:xfrm>
            </p:grpSpPr>
            <p:grpSp>
              <p:nvGrpSpPr>
                <p:cNvPr id="65" name="Group 42">
                  <a:extLst>
                    <a:ext uri="{FF2B5EF4-FFF2-40B4-BE49-F238E27FC236}">
                      <a16:creationId xmlns:a16="http://schemas.microsoft.com/office/drawing/2014/main" id="{68C6853C-CDE3-433D-9BCA-D31A1B7A11B0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35999" y="5160128"/>
                  <a:ext cx="179625" cy="186208"/>
                  <a:chOff x="3492" y="1769"/>
                  <a:chExt cx="854" cy="864"/>
                </a:xfrm>
                <a:solidFill>
                  <a:srgbClr val="FFFFFF"/>
                </a:solidFill>
              </p:grpSpPr>
              <p:sp>
                <p:nvSpPr>
                  <p:cNvPr id="67" name="Freeform 43">
                    <a:extLst>
                      <a:ext uri="{FF2B5EF4-FFF2-40B4-BE49-F238E27FC236}">
                        <a16:creationId xmlns:a16="http://schemas.microsoft.com/office/drawing/2014/main" id="{FC9DD702-664A-4D21-9DF8-7BC935DC3BF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1769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8" name="Freeform 44">
                    <a:extLst>
                      <a:ext uri="{FF2B5EF4-FFF2-40B4-BE49-F238E27FC236}">
                        <a16:creationId xmlns:a16="http://schemas.microsoft.com/office/drawing/2014/main" id="{4A9E4DCC-038C-4673-8C72-20860F4C4EE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1844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9" name="Freeform 45">
                    <a:extLst>
                      <a:ext uri="{FF2B5EF4-FFF2-40B4-BE49-F238E27FC236}">
                        <a16:creationId xmlns:a16="http://schemas.microsoft.com/office/drawing/2014/main" id="{425FFAF6-0545-43EC-BF9C-36059B9D2FD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2214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0" name="Freeform 46">
                    <a:extLst>
                      <a:ext uri="{FF2B5EF4-FFF2-40B4-BE49-F238E27FC236}">
                        <a16:creationId xmlns:a16="http://schemas.microsoft.com/office/drawing/2014/main" id="{EE763DFA-A4BC-4F6E-9C16-435E483586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2214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17" tIns="44808" rIns="89617" bIns="44808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049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66" name="Graphic 65" descr="Laptop outline">
                  <a:extLst>
                    <a:ext uri="{FF2B5EF4-FFF2-40B4-BE49-F238E27FC236}">
                      <a16:creationId xmlns:a16="http://schemas.microsoft.com/office/drawing/2014/main" id="{BE1644FC-8087-4A1A-9F15-66B8D09CAA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16" y="48352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DCCC621F-9C60-473C-B850-2FE1E91961FB}"/>
                </a:ext>
              </a:extLst>
            </p:cNvPr>
            <p:cNvGrpSpPr/>
            <p:nvPr/>
          </p:nvGrpSpPr>
          <p:grpSpPr>
            <a:xfrm>
              <a:off x="1158602" y="4244154"/>
              <a:ext cx="1366729" cy="591091"/>
              <a:chOff x="1158602" y="4244154"/>
              <a:chExt cx="1366729" cy="591091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D9D6BB3B-91FC-4900-8BD9-674FBB7107D2}"/>
                  </a:ext>
                </a:extLst>
              </p:cNvPr>
              <p:cNvGrpSpPr/>
              <p:nvPr/>
            </p:nvGrpSpPr>
            <p:grpSpPr>
              <a:xfrm rot="10800000">
                <a:off x="1158602" y="4244154"/>
                <a:ext cx="157022" cy="558777"/>
                <a:chOff x="1629501" y="2666967"/>
                <a:chExt cx="125906" cy="558777"/>
              </a:xfrm>
            </p:grpSpPr>
            <p:cxnSp>
              <p:nvCxnSpPr>
                <p:cNvPr id="88" name="Straight Connector 87">
                  <a:extLst>
                    <a:ext uri="{FF2B5EF4-FFF2-40B4-BE49-F238E27FC236}">
                      <a16:creationId xmlns:a16="http://schemas.microsoft.com/office/drawing/2014/main" id="{DFC92AE9-249F-4073-B7C7-F0FD867A82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5629" y="2742737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154FE067-1573-4304-B184-C6A78F3A99D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16200000">
                  <a:off x="1618367" y="2678101"/>
                  <a:ext cx="148174" cy="125906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34" rIns="0" bIns="4393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2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7034A226-C8E7-4E65-9E35-C08D0CCAA19E}"/>
                  </a:ext>
                </a:extLst>
              </p:cNvPr>
              <p:cNvGrpSpPr/>
              <p:nvPr/>
            </p:nvGrpSpPr>
            <p:grpSpPr>
              <a:xfrm>
                <a:off x="2368309" y="4267340"/>
                <a:ext cx="157022" cy="567905"/>
                <a:chOff x="2368309" y="4267340"/>
                <a:chExt cx="157022" cy="567905"/>
              </a:xfrm>
            </p:grpSpPr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7AE81A37-6FEC-4EC8-9F4D-B118E9EDC74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450057" y="4267340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817C3B42-9DA9-4206-AC2C-6F5417DFE3E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2372733" y="468264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34" rIns="0" bIns="43934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2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3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2392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8" grpId="0" uiExpand="1" build="p"/>
      <p:bldP spid="5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DD63-09FE-42CB-87F4-6C670A404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Built on mature, proven tech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BD903F-878B-4A94-8954-D4A5577F33CE}"/>
              </a:ext>
            </a:extLst>
          </p:cNvPr>
          <p:cNvSpPr/>
          <p:nvPr/>
        </p:nvSpPr>
        <p:spPr bwMode="auto">
          <a:xfrm>
            <a:off x="670439" y="1374092"/>
            <a:ext cx="2974951" cy="5178656"/>
          </a:xfrm>
          <a:prstGeom prst="rect">
            <a:avLst/>
          </a:prstGeom>
          <a:solidFill>
            <a:srgbClr val="512BD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" name="microsoft">
            <a:extLst>
              <a:ext uri="{FF2B5EF4-FFF2-40B4-BE49-F238E27FC236}">
                <a16:creationId xmlns:a16="http://schemas.microsoft.com/office/drawing/2014/main" id="{3EC8F3C0-AF04-455A-A8DD-1C1714C05CC1}"/>
              </a:ext>
            </a:extLst>
          </p:cNvPr>
          <p:cNvSpPr/>
          <p:nvPr/>
        </p:nvSpPr>
        <p:spPr>
          <a:xfrm>
            <a:off x="700171" y="1707503"/>
            <a:ext cx="2573355" cy="2062103"/>
          </a:xfrm>
          <a:prstGeom prst="rect">
            <a:avLst/>
          </a:prstGeom>
        </p:spPr>
        <p:txBody>
          <a:bodyPr wrap="square" lIns="179234" anchor="t">
            <a:spAutoFit/>
          </a:bodyPr>
          <a:lstStyle/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Xamarin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00436D-8725-45B4-8BCB-C54DB515F4AE}"/>
              </a:ext>
            </a:extLst>
          </p:cNvPr>
          <p:cNvSpPr txBox="1"/>
          <p:nvPr/>
        </p:nvSpPr>
        <p:spPr>
          <a:xfrm>
            <a:off x="792184" y="3705594"/>
            <a:ext cx="2829198" cy="1610697"/>
          </a:xfrm>
          <a:prstGeom prst="rect">
            <a:avLst/>
          </a:prstGeom>
        </p:spPr>
        <p:txBody>
          <a:bodyPr wrap="square" rtlCol="0" anchor="t" anchorCtr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Loved by developers,</a:t>
            </a:r>
            <a:br>
              <a:rPr kumimoji="0" lang="en-US" sz="20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000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trusted by enterprise</a:t>
            </a:r>
          </a:p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E3B3482-5E04-4686-A5E2-ED13FBA8FEF5}"/>
              </a:ext>
            </a:extLst>
          </p:cNvPr>
          <p:cNvGrpSpPr/>
          <p:nvPr/>
        </p:nvGrpSpPr>
        <p:grpSpPr>
          <a:xfrm>
            <a:off x="3794401" y="1151106"/>
            <a:ext cx="5820496" cy="5349746"/>
            <a:chOff x="4524527" y="-117307"/>
            <a:chExt cx="7317990" cy="672612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F423CEE-1E69-45C0-9186-72B03414DDD0}"/>
                </a:ext>
              </a:extLst>
            </p:cNvPr>
            <p:cNvGrpSpPr/>
            <p:nvPr/>
          </p:nvGrpSpPr>
          <p:grpSpPr>
            <a:xfrm>
              <a:off x="4531649" y="177025"/>
              <a:ext cx="1485451" cy="4815403"/>
              <a:chOff x="4633357" y="662152"/>
              <a:chExt cx="1786733" cy="5792072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A31CC63-017F-47B8-9E44-B1B1C09E03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3044" y="4972640"/>
                <a:ext cx="1087359" cy="426449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22B73403-CC86-4BD1-861F-D6EDA4C763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32589" y="2228765"/>
                <a:ext cx="788269" cy="547478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64D6B66-3273-497D-BB19-2788522072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41807" y="1273046"/>
                <a:ext cx="1369833" cy="731508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2E8C1E0A-1D58-403A-B851-9018B3964B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8238" y="4041535"/>
                <a:ext cx="1076971" cy="472575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7891533E-FE8E-4239-B8E7-BD1685403D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02902" y="3180988"/>
                <a:ext cx="647643" cy="345194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A3E11E8B-15FB-466A-BA58-52835432C0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hqprint">
                <a:clrChange>
                  <a:clrFrom>
                    <a:srgbClr val="FEFCFB"/>
                  </a:clrFrom>
                  <a:clrTo>
                    <a:srgbClr val="FEFC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3357" y="662152"/>
                <a:ext cx="1786733" cy="52929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A45CF674-3679-4BBD-B75C-D12BF2AFA1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98207" y="5774702"/>
                <a:ext cx="1057036" cy="679522"/>
              </a:xfrm>
              <a:prstGeom prst="rect">
                <a:avLst/>
              </a:pr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D181FB1-54BC-40B8-96CF-9CBD3FEE2C92}"/>
                </a:ext>
              </a:extLst>
            </p:cNvPr>
            <p:cNvGrpSpPr/>
            <p:nvPr/>
          </p:nvGrpSpPr>
          <p:grpSpPr>
            <a:xfrm>
              <a:off x="10156538" y="-117307"/>
              <a:ext cx="1685979" cy="5238545"/>
              <a:chOff x="9685665" y="164658"/>
              <a:chExt cx="2027932" cy="6301036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2BC91D0E-5280-436F-A614-7195568E2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85665" y="164658"/>
                <a:ext cx="2027932" cy="1524278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AD5C83F2-5CA4-489A-8127-55618C8D9F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996939" y="2650894"/>
                <a:ext cx="1405384" cy="1405383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1FCA6A2D-BDF0-4A09-8115-AAD1D55667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33505" y="1251517"/>
                <a:ext cx="1332253" cy="774566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8FBC9F50-8D8A-40C8-89B0-DAEA1CD899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5880" y="5057760"/>
                <a:ext cx="1447503" cy="256209"/>
              </a:xfrm>
              <a:prstGeom prst="rect">
                <a:avLst/>
              </a:prstGeom>
            </p:spPr>
          </p:pic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E79E7DA8-FCDD-4076-8948-7B1B51A9B0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4408" y="5763233"/>
                <a:ext cx="1350446" cy="702461"/>
              </a:xfrm>
              <a:prstGeom prst="rect">
                <a:avLst/>
              </a:prstGeom>
            </p:spPr>
          </p:pic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432B3983-19D2-4794-8848-F3DEB0DB56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96932" y="2158681"/>
                <a:ext cx="1605399" cy="687646"/>
              </a:xfrm>
              <a:prstGeom prst="rect">
                <a:avLst/>
              </a:prstGeom>
            </p:spPr>
          </p:pic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D3A12BD-F4E2-4AB5-A888-2BAEB59F3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62367" y="3871674"/>
                <a:ext cx="1874529" cy="812297"/>
              </a:xfrm>
              <a:prstGeom prst="rect">
                <a:avLst/>
              </a:prstGeom>
            </p:spPr>
          </p:pic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A0FC11A-C2CF-444B-9E16-5EE08702117D}"/>
                </a:ext>
              </a:extLst>
            </p:cNvPr>
            <p:cNvGrpSpPr/>
            <p:nvPr/>
          </p:nvGrpSpPr>
          <p:grpSpPr>
            <a:xfrm>
              <a:off x="8290128" y="197898"/>
              <a:ext cx="1488880" cy="4639044"/>
              <a:chOff x="8073056" y="687256"/>
              <a:chExt cx="1790857" cy="5579944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EE46A07-5DA4-4CF8-B89D-D9ACE6BB6ED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2991" y="4277947"/>
                <a:ext cx="1332704" cy="170132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1723F5D6-F1D9-4A8E-A884-EDC411D9ADEE}"/>
                  </a:ext>
                </a:extLst>
              </p:cNvPr>
              <p:cNvGrpSpPr/>
              <p:nvPr/>
            </p:nvGrpSpPr>
            <p:grpSpPr>
              <a:xfrm>
                <a:off x="8073056" y="687256"/>
                <a:ext cx="1790857" cy="5579944"/>
                <a:chOff x="8039806" y="687256"/>
                <a:chExt cx="1790857" cy="5579944"/>
              </a:xfrm>
            </p:grpSpPr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F572C33-F282-4AC4-AB28-1F0AF47B80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338860" y="3032462"/>
                  <a:ext cx="1192748" cy="642247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7450A0E4-C7D0-4491-80F7-34E084996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8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7223" y="687256"/>
                  <a:ext cx="1496022" cy="479083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51A7A6F1-6034-4B26-A8A4-92926BF072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926" y="1485512"/>
                  <a:ext cx="1286617" cy="30657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8452939D-0BAD-41F5-83FE-BB8CC4A8A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8324967" y="4949080"/>
                  <a:ext cx="1220534" cy="473568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B2ED1D97-F47C-4A92-A0A6-E3BC527CC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1362" y="5961726"/>
                  <a:ext cx="1627744" cy="305474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9FCDBF31-9C13-4285-837B-140C9A1F39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806" y="2417136"/>
                  <a:ext cx="1790857" cy="152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8A90D6A8-AE75-4B24-BBB3-3856EA255987}"/>
                </a:ext>
              </a:extLst>
            </p:cNvPr>
            <p:cNvGrpSpPr/>
            <p:nvPr/>
          </p:nvGrpSpPr>
          <p:grpSpPr>
            <a:xfrm>
              <a:off x="6322789" y="772305"/>
              <a:ext cx="1589808" cy="3391653"/>
              <a:chOff x="6079930" y="1378168"/>
              <a:chExt cx="1912257" cy="4079553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87011FA3-94A3-4215-80B2-651321C2E98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6871" y="4914007"/>
                <a:ext cx="1218375" cy="543714"/>
              </a:xfrm>
              <a:prstGeom prst="rect">
                <a:avLst/>
              </a:prstGeom>
            </p:spPr>
          </p:pic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D894D780-6F92-4E34-AA4E-1A1E4BC80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60249" y="1378168"/>
                <a:ext cx="1151618" cy="52126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7FF9269E-62AF-43E0-ABBD-56A01F8A2B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079930" y="2971134"/>
                <a:ext cx="1912257" cy="764902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A75DE84C-CA89-442D-BCEA-BC7008AAAC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3428" y="2270605"/>
                <a:ext cx="1185261" cy="463798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9DD492B0-FD9E-4B1F-9D45-20295B8DC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5815" y="4107565"/>
                <a:ext cx="1700486" cy="340514"/>
              </a:xfrm>
              <a:prstGeom prst="rect">
                <a:avLst/>
              </a:prstGeom>
            </p:spPr>
          </p:pic>
        </p:grpSp>
        <p:pic>
          <p:nvPicPr>
            <p:cNvPr id="12" name="Picture 2" descr="https://upload.wikimedia.org/wikipedia/commons/thumb/6/6b/United_Parcel_Service_logo_2014.svg/859px-United_Parcel_Service_logo_2014.svg.png">
              <a:extLst>
                <a:ext uri="{FF2B5EF4-FFF2-40B4-BE49-F238E27FC236}">
                  <a16:creationId xmlns:a16="http://schemas.microsoft.com/office/drawing/2014/main" id="{15086CBB-0013-477A-88DD-42F0335BD9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606" y="167818"/>
              <a:ext cx="396175" cy="47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https://upload.wikimedia.org/wikipedia/en/thumb/7/71/Minnesota_Twins_logo.svg/1200px-Minnesota_Twins_logo.svg.png">
              <a:extLst>
                <a:ext uri="{FF2B5EF4-FFF2-40B4-BE49-F238E27FC236}">
                  <a16:creationId xmlns:a16="http://schemas.microsoft.com/office/drawing/2014/main" id="{39AC8C93-A068-4988-9712-07AA993D14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453" y="5204545"/>
              <a:ext cx="672224" cy="672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C5C0031-1AD6-4CC7-84CE-D98EB5D3AE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752" y="5307924"/>
              <a:ext cx="748071" cy="465466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336FF03-EACB-4D27-B3E1-0B07E059F308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902" y="5273957"/>
              <a:ext cx="889579" cy="533400"/>
            </a:xfrm>
            <a:prstGeom prst="rect">
              <a:avLst/>
            </a:prstGeom>
          </p:spPr>
        </p:pic>
        <p:pic>
          <p:nvPicPr>
            <p:cNvPr id="16" name="Picture 15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5C05D9F-8B3C-4D99-839C-7C4906CD39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290" y="6154418"/>
              <a:ext cx="1310913" cy="381496"/>
            </a:xfrm>
            <a:prstGeom prst="rect">
              <a:avLst/>
            </a:prstGeom>
          </p:spPr>
        </p:pic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167416F6-1679-4C00-BB5F-FD938B9A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03" y="6087048"/>
              <a:ext cx="1134586" cy="51623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7BE7F25-BDE0-475D-A604-0A387CBC5D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4527" y="6081514"/>
              <a:ext cx="1560576" cy="527304"/>
            </a:xfrm>
            <a:prstGeom prst="rect">
              <a:avLst/>
            </a:prstGeom>
          </p:spPr>
        </p:pic>
        <p:pic>
          <p:nvPicPr>
            <p:cNvPr id="19" name="Picture 1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C9CA1FB7-8F37-4A1A-811F-606D8381FC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621" y="5404513"/>
              <a:ext cx="1589808" cy="272288"/>
            </a:xfrm>
            <a:prstGeom prst="rect">
              <a:avLst/>
            </a:prstGeom>
          </p:spPr>
        </p:pic>
        <p:pic>
          <p:nvPicPr>
            <p:cNvPr id="20" name="Picture 19" descr="A close up of a logo&#10;&#10;Description automatically generated">
              <a:extLst>
                <a:ext uri="{FF2B5EF4-FFF2-40B4-BE49-F238E27FC236}">
                  <a16:creationId xmlns:a16="http://schemas.microsoft.com/office/drawing/2014/main" id="{62A2A610-8F7F-4692-AFFF-7D13F8D28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7566" y="6168911"/>
              <a:ext cx="1539128" cy="352510"/>
            </a:xfrm>
            <a:prstGeom prst="rect">
              <a:avLst/>
            </a:prstGeom>
          </p:spPr>
        </p:pic>
        <p:pic>
          <p:nvPicPr>
            <p:cNvPr id="21" name="Picture 20" descr="A close up of a logo&#10;&#10;Description automatically generated">
              <a:extLst>
                <a:ext uri="{FF2B5EF4-FFF2-40B4-BE49-F238E27FC236}">
                  <a16:creationId xmlns:a16="http://schemas.microsoft.com/office/drawing/2014/main" id="{429CDA70-0E7D-4FA2-B4BA-0DB664979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223" y="4339060"/>
              <a:ext cx="1188940" cy="741795"/>
            </a:xfrm>
            <a:prstGeom prst="rect">
              <a:avLst/>
            </a:prstGeom>
          </p:spPr>
        </p:pic>
      </p:grpSp>
      <p:pic>
        <p:nvPicPr>
          <p:cNvPr id="49" name="Picture 48" descr="A close up of a logo&#10;&#10;Description automatically generated">
            <a:extLst>
              <a:ext uri="{FF2B5EF4-FFF2-40B4-BE49-F238E27FC236}">
                <a16:creationId xmlns:a16="http://schemas.microsoft.com/office/drawing/2014/main" id="{DEB9EAB5-0B06-4B7D-8385-314401EEA32A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1359521" y="1463730"/>
            <a:ext cx="1548649" cy="1548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8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-6.25E-7 0.00023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4.16667E-7 0.00023 " pathEditMode="relative" rAng="0" ptsTypes="AA">
                                      <p:cBhvr>
                                        <p:cTn id="15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 bwMode="auto">
          <a:xfrm>
            <a:off x="-15860" y="973"/>
            <a:ext cx="3938276" cy="6855568"/>
          </a:xfrm>
          <a:prstGeom prst="rect">
            <a:avLst/>
          </a:prstGeom>
          <a:solidFill>
            <a:srgbClr val="512BD4"/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5706" rIns="0" bIns="45706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3751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961" b="0" i="0" u="none" strike="noStrike" kern="0" cap="none" spc="0" normalizeH="0" baseline="0" noProof="0">
              <a:ln>
                <a:noFill/>
              </a:ln>
              <a:gradFill>
                <a:gsLst>
                  <a:gs pos="5439">
                    <a:srgbClr val="F8F8F8"/>
                  </a:gs>
                  <a:gs pos="10000">
                    <a:srgbClr val="F8F8F8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8" name="microsoft"/>
          <p:cNvSpPr/>
          <p:nvPr/>
        </p:nvSpPr>
        <p:spPr>
          <a:xfrm>
            <a:off x="165180" y="2150570"/>
            <a:ext cx="3584346" cy="2191754"/>
          </a:xfrm>
          <a:prstGeom prst="rect">
            <a:avLst/>
          </a:prstGeom>
        </p:spPr>
        <p:txBody>
          <a:bodyPr wrap="square" lIns="179234" anchor="t">
            <a:spAutoFit/>
          </a:bodyPr>
          <a:lstStyle/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endParaRPr kumimoji="0" lang="en-US" sz="4312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endParaRPr kumimoji="0" lang="en-US" sz="4312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Light" panose="020B0502040204020203" pitchFamily="34" charset="0"/>
              <a:ea typeface="+mn-ea"/>
              <a:cs typeface="Segoe UI Light" panose="020B0502040204020203" pitchFamily="34" charset="0"/>
            </a:endParaRPr>
          </a:p>
          <a:p>
            <a:pPr marL="0" marR="0" lvl="0" indent="0" algn="l" defTabSz="896042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ts val="1174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312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Xamarin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64563" y="4325207"/>
            <a:ext cx="3481778" cy="1832036"/>
          </a:xfrm>
          <a:prstGeom prst="rect">
            <a:avLst/>
          </a:prstGeom>
        </p:spPr>
        <p:txBody>
          <a:bodyPr wrap="square" rtlCol="0" anchor="t" anchorCtr="0">
            <a:spAutoFit/>
          </a:bodyPr>
          <a:lstStyle/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353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Loved by developers,</a:t>
            </a:r>
            <a:br>
              <a:rPr kumimoji="0" lang="en-US" sz="2353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</a:br>
            <a:r>
              <a:rPr kumimoji="0" lang="en-US" sz="2353" b="0" i="0" u="none" strike="noStrike" kern="0" cap="none" spc="0" normalizeH="0" baseline="0" noProof="0">
                <a:ln w="3175">
                  <a:noFill/>
                </a:ln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1"/>
                </a:gradFill>
                <a:effectLst/>
                <a:uLnTx/>
                <a:uFillTx/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rPr>
              <a:t>trusted by enterprise</a:t>
            </a:r>
          </a:p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  <a:p>
            <a:pPr marL="0" marR="0" lvl="0" indent="0" algn="l" defTabSz="8960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1567"/>
              </a:spcAft>
              <a:buClrTx/>
              <a:buSzTx/>
              <a:buFontTx/>
              <a:buNone/>
              <a:tabLst/>
              <a:defRPr/>
            </a:pPr>
            <a:endParaRPr kumimoji="0" lang="en-US" sz="2353" b="0" i="0" u="none" strike="noStrike" kern="0" cap="none" spc="0" normalizeH="0" baseline="0" noProof="0">
              <a:ln w="3175"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1"/>
              </a:gradFill>
              <a:effectLst/>
              <a:uLnTx/>
              <a:uFillTx/>
              <a:latin typeface="Segoe UI Semilight" panose="020B0402040204020203" pitchFamily="34" charset="0"/>
              <a:ea typeface="+mn-ea"/>
              <a:cs typeface="Segoe UI Semilight" panose="020B04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E20C3AF-A20A-47AC-BFA5-841D7D2FD969}"/>
              </a:ext>
            </a:extLst>
          </p:cNvPr>
          <p:cNvGrpSpPr/>
          <p:nvPr/>
        </p:nvGrpSpPr>
        <p:grpSpPr>
          <a:xfrm>
            <a:off x="4524527" y="-117307"/>
            <a:ext cx="7317990" cy="6726125"/>
            <a:chOff x="4524527" y="-117307"/>
            <a:chExt cx="7317990" cy="6726125"/>
          </a:xfrm>
        </p:grpSpPr>
        <p:grpSp>
          <p:nvGrpSpPr>
            <p:cNvPr id="41" name="Group 40"/>
            <p:cNvGrpSpPr/>
            <p:nvPr/>
          </p:nvGrpSpPr>
          <p:grpSpPr>
            <a:xfrm>
              <a:off x="4531649" y="177025"/>
              <a:ext cx="1485451" cy="4815403"/>
              <a:chOff x="4633357" y="662152"/>
              <a:chExt cx="1786733" cy="5792072"/>
            </a:xfrm>
          </p:grpSpPr>
          <p:pic>
            <p:nvPicPr>
              <p:cNvPr id="43" name="Picture 42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3044" y="4972640"/>
                <a:ext cx="1087359" cy="426449"/>
              </a:xfrm>
              <a:prstGeom prst="rect">
                <a:avLst/>
              </a:prstGeom>
            </p:spPr>
          </p:pic>
          <p:pic>
            <p:nvPicPr>
              <p:cNvPr id="59" name="Picture 58"/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132589" y="2228765"/>
                <a:ext cx="788269" cy="547478"/>
              </a:xfrm>
              <a:prstGeom prst="rect">
                <a:avLst/>
              </a:prstGeom>
            </p:spPr>
          </p:pic>
          <p:pic>
            <p:nvPicPr>
              <p:cNvPr id="60" name="Picture 5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1807" y="1273046"/>
                <a:ext cx="1369833" cy="731508"/>
              </a:xfrm>
              <a:prstGeom prst="rect">
                <a:avLst/>
              </a:prstGeom>
            </p:spPr>
          </p:pic>
          <p:pic>
            <p:nvPicPr>
              <p:cNvPr id="64" name="Picture 63"/>
              <p:cNvPicPr>
                <a:picLocks noChangeAspect="1"/>
              </p:cNvPicPr>
              <p:nvPr/>
            </p:nvPicPr>
            <p:blipFill>
              <a:blip r:embed="rId6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88238" y="4041535"/>
                <a:ext cx="1076971" cy="472575"/>
              </a:xfrm>
              <a:prstGeom prst="rect">
                <a:avLst/>
              </a:prstGeom>
            </p:spPr>
          </p:pic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202902" y="3180988"/>
                <a:ext cx="647643" cy="345194"/>
              </a:xfrm>
              <a:prstGeom prst="rect">
                <a:avLst/>
              </a:prstGeom>
            </p:spPr>
          </p:pic>
          <p:pic>
            <p:nvPicPr>
              <p:cNvPr id="69" name="Picture 68"/>
              <p:cNvPicPr>
                <a:picLocks noChangeAspect="1"/>
              </p:cNvPicPr>
              <p:nvPr/>
            </p:nvPicPr>
            <p:blipFill>
              <a:blip r:embed="rId8" cstate="hqprint">
                <a:clrChange>
                  <a:clrFrom>
                    <a:srgbClr val="FEFCFB"/>
                  </a:clrFrom>
                  <a:clrTo>
                    <a:srgbClr val="FEFCFB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633357" y="662152"/>
                <a:ext cx="1786733" cy="529291"/>
              </a:xfrm>
              <a:prstGeom prst="rect">
                <a:avLst/>
              </a:prstGeom>
            </p:spPr>
          </p:pic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9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998207" y="5774702"/>
                <a:ext cx="1057036" cy="679522"/>
              </a:xfrm>
              <a:prstGeom prst="rect">
                <a:avLst/>
              </a:prstGeom>
            </p:spPr>
          </p:pic>
        </p:grpSp>
        <p:grpSp>
          <p:nvGrpSpPr>
            <p:cNvPr id="71" name="Group 70"/>
            <p:cNvGrpSpPr/>
            <p:nvPr/>
          </p:nvGrpSpPr>
          <p:grpSpPr>
            <a:xfrm>
              <a:off x="10156538" y="-117307"/>
              <a:ext cx="1685979" cy="5238545"/>
              <a:chOff x="9685665" y="164658"/>
              <a:chExt cx="2027932" cy="6301036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685665" y="164658"/>
                <a:ext cx="2027932" cy="1524278"/>
              </a:xfrm>
              <a:prstGeom prst="rect">
                <a:avLst/>
              </a:prstGeom>
            </p:spPr>
          </p:pic>
          <p:pic>
            <p:nvPicPr>
              <p:cNvPr id="73" name="Picture 72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996939" y="2650894"/>
                <a:ext cx="1405384" cy="1405383"/>
              </a:xfrm>
              <a:prstGeom prst="rect">
                <a:avLst/>
              </a:prstGeom>
            </p:spPr>
          </p:pic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33505" y="1251517"/>
                <a:ext cx="1332253" cy="774566"/>
              </a:xfrm>
              <a:prstGeom prst="rect">
                <a:avLst/>
              </a:prstGeom>
            </p:spPr>
          </p:pic>
          <p:pic>
            <p:nvPicPr>
              <p:cNvPr id="75" name="Picture 74"/>
              <p:cNvPicPr>
                <a:picLocks noChangeAspect="1"/>
              </p:cNvPicPr>
              <p:nvPr/>
            </p:nvPicPr>
            <p:blipFill>
              <a:blip r:embed="rId1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75880" y="5057760"/>
                <a:ext cx="1447503" cy="256209"/>
              </a:xfrm>
              <a:prstGeom prst="rect">
                <a:avLst/>
              </a:prstGeom>
            </p:spPr>
          </p:pic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0024408" y="5763233"/>
                <a:ext cx="1350446" cy="702461"/>
              </a:xfrm>
              <a:prstGeom prst="rect">
                <a:avLst/>
              </a:prstGeom>
            </p:spPr>
          </p:pic>
          <p:pic>
            <p:nvPicPr>
              <p:cNvPr id="77" name="Picture 76"/>
              <p:cNvPicPr>
                <a:picLocks noChangeAspect="1"/>
              </p:cNvPicPr>
              <p:nvPr/>
            </p:nvPicPr>
            <p:blipFill>
              <a:blip r:embed="rId1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896932" y="2158681"/>
                <a:ext cx="1605399" cy="687646"/>
              </a:xfrm>
              <a:prstGeom prst="rect">
                <a:avLst/>
              </a:prstGeom>
            </p:spPr>
          </p:pic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762367" y="3871674"/>
                <a:ext cx="1874529" cy="812297"/>
              </a:xfrm>
              <a:prstGeom prst="rect">
                <a:avLst/>
              </a:prstGeom>
            </p:spPr>
          </p:pic>
        </p:grpSp>
        <p:grpSp>
          <p:nvGrpSpPr>
            <p:cNvPr id="79" name="Group 78"/>
            <p:cNvGrpSpPr/>
            <p:nvPr/>
          </p:nvGrpSpPr>
          <p:grpSpPr>
            <a:xfrm>
              <a:off x="8290128" y="197898"/>
              <a:ext cx="1488880" cy="4639044"/>
              <a:chOff x="8073056" y="687256"/>
              <a:chExt cx="1790857" cy="5579944"/>
            </a:xfrm>
          </p:grpSpPr>
          <p:pic>
            <p:nvPicPr>
              <p:cNvPr id="80" name="Picture 79"/>
              <p:cNvPicPr>
                <a:picLocks noChangeAspect="1"/>
              </p:cNvPicPr>
              <p:nvPr/>
            </p:nvPicPr>
            <p:blipFill>
              <a:blip r:embed="rId17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292991" y="4277947"/>
                <a:ext cx="1332704" cy="170132"/>
              </a:xfrm>
              <a:prstGeom prst="rect">
                <a:avLst/>
              </a:prstGeom>
            </p:spPr>
          </p:pic>
          <p:grpSp>
            <p:nvGrpSpPr>
              <p:cNvPr id="81" name="Group 80"/>
              <p:cNvGrpSpPr/>
              <p:nvPr/>
            </p:nvGrpSpPr>
            <p:grpSpPr>
              <a:xfrm>
                <a:off x="8073056" y="687256"/>
                <a:ext cx="1790857" cy="5579944"/>
                <a:chOff x="8039806" y="687256"/>
                <a:chExt cx="1790857" cy="5579944"/>
              </a:xfrm>
            </p:grpSpPr>
            <p:pic>
              <p:nvPicPr>
                <p:cNvPr id="82" name="Picture 81"/>
                <p:cNvPicPr>
                  <a:picLocks noChangeAspect="1"/>
                </p:cNvPicPr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338860" y="3032462"/>
                  <a:ext cx="1192748" cy="642247"/>
                </a:xfrm>
                <a:prstGeom prst="rect">
                  <a:avLst/>
                </a:prstGeom>
              </p:spPr>
            </p:pic>
            <p:pic>
              <p:nvPicPr>
                <p:cNvPr id="83" name="Picture 82"/>
                <p:cNvPicPr>
                  <a:picLocks noChangeAspect="1"/>
                </p:cNvPicPr>
                <p:nvPr/>
              </p:nvPicPr>
              <p:blipFill>
                <a:blip r:embed="rId19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87223" y="687256"/>
                  <a:ext cx="1496022" cy="479083"/>
                </a:xfrm>
                <a:prstGeom prst="rect">
                  <a:avLst/>
                </a:prstGeom>
              </p:spPr>
            </p:pic>
            <p:pic>
              <p:nvPicPr>
                <p:cNvPr id="84" name="Picture 83"/>
                <p:cNvPicPr>
                  <a:picLocks noChangeAspect="1"/>
                </p:cNvPicPr>
                <p:nvPr/>
              </p:nvPicPr>
              <p:blipFill>
                <a:blip r:embed="rId20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91926" y="1485512"/>
                  <a:ext cx="1286617" cy="306577"/>
                </a:xfrm>
                <a:prstGeom prst="rect">
                  <a:avLst/>
                </a:prstGeom>
              </p:spPr>
            </p:pic>
            <p:pic>
              <p:nvPicPr>
                <p:cNvPr id="85" name="Picture 84"/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24967" y="4949080"/>
                  <a:ext cx="1220534" cy="473568"/>
                </a:xfrm>
                <a:prstGeom prst="rect">
                  <a:avLst/>
                </a:prstGeom>
              </p:spPr>
            </p:pic>
            <p:pic>
              <p:nvPicPr>
                <p:cNvPr id="86" name="Picture 85"/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121362" y="5961726"/>
                  <a:ext cx="1627744" cy="305474"/>
                </a:xfrm>
                <a:prstGeom prst="rect">
                  <a:avLst/>
                </a:prstGeom>
              </p:spPr>
            </p:pic>
            <p:pic>
              <p:nvPicPr>
                <p:cNvPr id="87" name="Picture 86"/>
                <p:cNvPicPr>
                  <a:picLocks noChangeAspect="1"/>
                </p:cNvPicPr>
                <p:nvPr/>
              </p:nvPicPr>
              <p:blipFill>
                <a:blip r:embed="rId23" cstate="hq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39806" y="2417136"/>
                  <a:ext cx="1790857" cy="15249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8" name="Group 87"/>
            <p:cNvGrpSpPr/>
            <p:nvPr/>
          </p:nvGrpSpPr>
          <p:grpSpPr>
            <a:xfrm>
              <a:off x="6322789" y="772305"/>
              <a:ext cx="1589808" cy="3391653"/>
              <a:chOff x="6079930" y="1378168"/>
              <a:chExt cx="1912257" cy="4079553"/>
            </a:xfrm>
          </p:grpSpPr>
          <p:pic>
            <p:nvPicPr>
              <p:cNvPr id="89" name="Picture 88"/>
              <p:cNvPicPr>
                <a:picLocks noChangeAspect="1"/>
              </p:cNvPicPr>
              <p:nvPr/>
            </p:nvPicPr>
            <p:blipFill>
              <a:blip r:embed="rId2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26871" y="4914007"/>
                <a:ext cx="1218375" cy="543714"/>
              </a:xfrm>
              <a:prstGeom prst="rect">
                <a:avLst/>
              </a:prstGeom>
            </p:spPr>
          </p:pic>
          <p:pic>
            <p:nvPicPr>
              <p:cNvPr id="90" name="Picture 89"/>
              <p:cNvPicPr>
                <a:picLocks noChangeAspect="1"/>
              </p:cNvPicPr>
              <p:nvPr/>
            </p:nvPicPr>
            <p:blipFill>
              <a:blip r:embed="rId25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60249" y="1378168"/>
                <a:ext cx="1151618" cy="521265"/>
              </a:xfrm>
              <a:prstGeom prst="rect">
                <a:avLst/>
              </a:prstGeom>
            </p:spPr>
          </p:pic>
          <p:pic>
            <p:nvPicPr>
              <p:cNvPr id="91" name="Picture 90"/>
              <p:cNvPicPr>
                <a:picLocks noChangeAspect="1"/>
              </p:cNvPicPr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6079930" y="2971134"/>
                <a:ext cx="1912257" cy="764902"/>
              </a:xfrm>
              <a:prstGeom prst="rect">
                <a:avLst/>
              </a:prstGeom>
            </p:spPr>
          </p:pic>
          <p:pic>
            <p:nvPicPr>
              <p:cNvPr id="93" name="Picture 92"/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443428" y="2270605"/>
                <a:ext cx="1185261" cy="463798"/>
              </a:xfrm>
              <a:prstGeom prst="rect">
                <a:avLst/>
              </a:prstGeom>
            </p:spPr>
          </p:pic>
          <p:pic>
            <p:nvPicPr>
              <p:cNvPr id="94" name="Picture 93"/>
              <p:cNvPicPr>
                <a:picLocks noChangeAspect="1"/>
              </p:cNvPicPr>
              <p:nvPr/>
            </p:nvPicPr>
            <p:blipFill>
              <a:blip r:embed="rId28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5815" y="4107565"/>
                <a:ext cx="1700486" cy="340514"/>
              </a:xfrm>
              <a:prstGeom prst="rect">
                <a:avLst/>
              </a:prstGeom>
            </p:spPr>
          </p:pic>
        </p:grpSp>
        <p:pic>
          <p:nvPicPr>
            <p:cNvPr id="3074" name="Picture 2" descr="https://upload.wikimedia.org/wikipedia/commons/thumb/6/6b/United_Parcel_Service_logo_2014.svg/859px-United_Parcel_Service_logo_2014.svg.png">
              <a:extLst>
                <a:ext uri="{FF2B5EF4-FFF2-40B4-BE49-F238E27FC236}">
                  <a16:creationId xmlns:a16="http://schemas.microsoft.com/office/drawing/2014/main" id="{12AA912F-CEFA-4AD8-8B63-C96DA6F2473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9606" y="167818"/>
              <a:ext cx="396175" cy="4722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https://upload.wikimedia.org/wikipedia/en/thumb/7/71/Minnesota_Twins_logo.svg/1200px-Minnesota_Twins_logo.svg.png">
              <a:extLst>
                <a:ext uri="{FF2B5EF4-FFF2-40B4-BE49-F238E27FC236}">
                  <a16:creationId xmlns:a16="http://schemas.microsoft.com/office/drawing/2014/main" id="{7805715D-897A-4538-8CAD-B9B7F8688A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8453" y="5204545"/>
              <a:ext cx="672224" cy="6722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0B0079B-A8FD-4A2E-A03B-1B9D5E6046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1752" y="5307924"/>
              <a:ext cx="748071" cy="46546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13F1696-88AB-4C1D-8B0B-695D7CCC2CE0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72902" y="5273957"/>
              <a:ext cx="889579" cy="533400"/>
            </a:xfrm>
            <a:prstGeom prst="rect">
              <a:avLst/>
            </a:prstGeom>
          </p:spPr>
        </p:pic>
        <p:pic>
          <p:nvPicPr>
            <p:cNvPr id="9" name="Picture 8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0D2EE189-49F0-494A-98EA-A8F95CEB14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0290" y="6154418"/>
              <a:ext cx="1310913" cy="381496"/>
            </a:xfrm>
            <a:prstGeom prst="rect">
              <a:avLst/>
            </a:prstGeom>
          </p:spPr>
        </p:pic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49301654-3AE8-4B1D-AF1C-8920F46EF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003" y="6087048"/>
              <a:ext cx="1134586" cy="516237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B726A8A-630A-45DE-87A5-B56E44AF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4527" y="6081514"/>
              <a:ext cx="1560576" cy="527304"/>
            </a:xfrm>
            <a:prstGeom prst="rect">
              <a:avLst/>
            </a:prstGeom>
          </p:spPr>
        </p:pic>
        <p:pic>
          <p:nvPicPr>
            <p:cNvPr id="15" name="Picture 14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575BAB9D-01FC-492E-8C1E-0A676F5F51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04621" y="5404513"/>
              <a:ext cx="1589808" cy="272288"/>
            </a:xfrm>
            <a:prstGeom prst="rect">
              <a:avLst/>
            </a:prstGeom>
          </p:spPr>
        </p:pic>
        <p:pic>
          <p:nvPicPr>
            <p:cNvPr id="17" name="Picture 16" descr="A close up of a logo&#10;&#10;Description automatically generated">
              <a:extLst>
                <a:ext uri="{FF2B5EF4-FFF2-40B4-BE49-F238E27FC236}">
                  <a16:creationId xmlns:a16="http://schemas.microsoft.com/office/drawing/2014/main" id="{26C77EB6-CF30-43C1-B244-47E79A4C3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17566" y="6168911"/>
              <a:ext cx="1539128" cy="352510"/>
            </a:xfrm>
            <a:prstGeom prst="rect">
              <a:avLst/>
            </a:prstGeom>
          </p:spPr>
        </p:pic>
        <p:pic>
          <p:nvPicPr>
            <p:cNvPr id="19" name="Picture 18" descr="A close up of a logo&#10;&#10;Description automatically generated">
              <a:extLst>
                <a:ext uri="{FF2B5EF4-FFF2-40B4-BE49-F238E27FC236}">
                  <a16:creationId xmlns:a16="http://schemas.microsoft.com/office/drawing/2014/main" id="{9670A25E-B99C-4774-A7B3-C22C3A5F88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23223" y="4339060"/>
              <a:ext cx="1188940" cy="741795"/>
            </a:xfrm>
            <a:prstGeom prst="rect">
              <a:avLst/>
            </a:prstGeom>
          </p:spPr>
        </p:pic>
      </p:grpSp>
      <p:pic>
        <p:nvPicPr>
          <p:cNvPr id="47" name="Picture 46" descr="A close up of a logo&#10;&#10;Description automatically generated">
            <a:extLst>
              <a:ext uri="{FF2B5EF4-FFF2-40B4-BE49-F238E27FC236}">
                <a16:creationId xmlns:a16="http://schemas.microsoft.com/office/drawing/2014/main" id="{EF62F723-CAAC-42DE-A775-501B03796FB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51107" y="855316"/>
            <a:ext cx="2157064" cy="21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3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3.125E-6 0.00023 " pathEditMode="relative" rAng="0" ptsTypes="AA">
                                      <p:cBhvr>
                                        <p:cTn id="9" dur="4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5547 0.00023 L 1.25E-6 0.00023 " pathEditMode="relative" rAng="0" ptsTypes="AA">
                                      <p:cBhvr>
                                        <p:cTn id="15" dur="4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53" grpId="0"/>
      <p:bldP spid="5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D89DB30-3468-4270-B017-B4A2D6D98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B2E4D-245E-4131-9BE0-209906373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Taking a tour of your first .NET MAUI app</a:t>
            </a:r>
          </a:p>
        </p:txBody>
      </p:sp>
    </p:spTree>
    <p:extLst>
      <p:ext uri="{BB962C8B-B14F-4D97-AF65-F5344CB8AC3E}">
        <p14:creationId xmlns:p14="http://schemas.microsoft.com/office/powerpoint/2010/main" val="42233203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What’s included</a:t>
            </a:r>
          </a:p>
        </p:txBody>
      </p:sp>
      <p:sp>
        <p:nvSpPr>
          <p:cNvPr id="10" name="Text Placeholder 18"/>
          <p:cNvSpPr txBox="1">
            <a:spLocks/>
          </p:cNvSpPr>
          <p:nvPr/>
        </p:nvSpPr>
        <p:spPr>
          <a:xfrm>
            <a:off x="6878185" y="2383290"/>
            <a:ext cx="5545075" cy="3983334"/>
          </a:xfrm>
          <a:prstGeom prst="rect">
            <a:avLst/>
          </a:prstGeom>
        </p:spPr>
        <p:txBody>
          <a:bodyPr vert="horz" wrap="square" lIns="143428" tIns="89643" rIns="143428" bIns="89643" rtlCol="0">
            <a:noAutofit/>
          </a:bodyPr>
          <a:lstStyle>
            <a:lvl1pPr marL="342900" marR="0" indent="-3429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kumimoji="0" lang="en-US" sz="2400" b="0" i="0" u="none" strike="noStrike" kern="1200" cap="none" spc="0" normalizeH="0" baseline="0" dirty="0" smtClean="0">
                <a:ln>
                  <a:noFill/>
                </a:ln>
                <a:gradFill>
                  <a:gsLst>
                    <a:gs pos="100000">
                      <a:srgbClr val="000000">
                        <a:lumMod val="75000"/>
                        <a:lumOff val="25000"/>
                      </a:srgbClr>
                    </a:gs>
                    <a:gs pos="0">
                      <a:srgbClr val="000000">
                        <a:lumMod val="75000"/>
                        <a:lumOff val="25000"/>
                      </a:srgbClr>
                    </a:gs>
                  </a:gsLst>
                  <a:lin ang="5400000" scaled="0"/>
                </a:gradFill>
                <a:effectLst/>
                <a:uLnTx/>
                <a:uFillTx/>
                <a:latin typeface="+mn-lt"/>
                <a:ea typeface="+mj-ea"/>
                <a:cs typeface="+mj-cs"/>
              </a:defRPr>
            </a:lvl1pPr>
            <a:lvl2pPr marL="584200" marR="0" indent="-2413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8001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287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57300" marR="0" indent="-228600" algn="l" defTabSz="932742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50+ Pages, layouts, and controls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  (Build from C# or XAML)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Two-way data binding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Navigation with Shell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Visual State Manager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Animation and Drawing APIs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3BB7A8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✓</a:t>
            </a:r>
            <a:r>
              <a:rPr kumimoji="0" lang="en-US" b="0" i="0" u="none" strike="noStrike" kern="1200" cap="none" spc="0" normalizeH="0" baseline="0" noProof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  </a:t>
            </a:r>
            <a:r>
              <a:rPr lang="en-US">
                <a:solidFill>
                  <a:srgbClr val="50505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Segoe UI"/>
              </a:rPr>
              <a:t>1000s of control customizations</a:t>
            </a: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  <a:sym typeface="Segoe UI"/>
            </a:endParaRPr>
          </a:p>
        </p:txBody>
      </p:sp>
      <p:pic>
        <p:nvPicPr>
          <p:cNvPr id="4" name="Picture 4" descr="https://docs.microsoft.com/en-us/xamarin/xamarin-forms/user-interface/controls/layouts-images/layouts.png#lightbox">
            <a:extLst>
              <a:ext uri="{FF2B5EF4-FFF2-40B4-BE49-F238E27FC236}">
                <a16:creationId xmlns:a16="http://schemas.microsoft.com/office/drawing/2014/main" id="{0B6360D9-9F07-4024-A823-07616999C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35" y="1768361"/>
            <a:ext cx="6648450" cy="4376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60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DE0-BA04-4A0E-BEA3-F280C6B970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/>
              <a:t>XAML Hot Reload for .NET MAUI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106DD8-7326-456C-AE49-C6E3E897F18E}"/>
              </a:ext>
            </a:extLst>
          </p:cNvPr>
          <p:cNvSpPr txBox="1"/>
          <p:nvPr/>
        </p:nvSpPr>
        <p:spPr>
          <a:xfrm>
            <a:off x="6257365" y="2090172"/>
            <a:ext cx="616622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 code changes needed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Interact with your real data on emulators, simulators, or devices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Intelligent and resilient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sz="28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 with custom controls, third party libraries, and more!</a:t>
            </a: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6" name="XAML Hot Reload for Xamarin.Forms (1)">
            <a:hlinkClick r:id="" action="ppaction://media"/>
            <a:extLst>
              <a:ext uri="{FF2B5EF4-FFF2-40B4-BE49-F238E27FC236}">
                <a16:creationId xmlns:a16="http://schemas.microsoft.com/office/drawing/2014/main" id="{30F7756E-2431-40CF-8B2F-9A9C2D9FB6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623711" y="1946099"/>
            <a:ext cx="6881076" cy="3870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95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8EDE0-BA04-4A0E-BEA3-F280C6B970B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36575" y="288925"/>
            <a:ext cx="11655425" cy="900113"/>
          </a:xfrm>
        </p:spPr>
        <p:txBody>
          <a:bodyPr/>
          <a:lstStyle/>
          <a:p>
            <a:r>
              <a:rPr lang="en-US"/>
              <a:t>.NET MAUI Hot Restart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FF1C8D-7B46-49E8-8543-C12896CFE7C6}"/>
              </a:ext>
            </a:extLst>
          </p:cNvPr>
          <p:cNvSpPr txBox="1"/>
          <p:nvPr/>
        </p:nvSpPr>
        <p:spPr>
          <a:xfrm>
            <a:off x="412376" y="1337164"/>
            <a:ext cx="104229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Fast rebuild and redeploy of your application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Debug on your iPhone directly from your PC</a:t>
            </a:r>
          </a:p>
          <a:p>
            <a:pPr marL="342900" indent="-342900">
              <a:buFont typeface="Arial" charset="0"/>
              <a:buChar char="•"/>
              <a:defRPr/>
            </a:pPr>
            <a:r>
              <a:rPr lang="en-US" sz="3200">
                <a:solidFill>
                  <a:srgbClr val="404040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Works great with Hot Reload!</a:t>
            </a: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404040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Xamarin Hot Restart">
            <a:hlinkClick r:id="" action="ppaction://media"/>
            <a:extLst>
              <a:ext uri="{FF2B5EF4-FFF2-40B4-BE49-F238E27FC236}">
                <a16:creationId xmlns:a16="http://schemas.microsoft.com/office/drawing/2014/main" id="{8855CED6-CFA1-4C3B-B8EB-545E77FBCB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42776" y="3166805"/>
            <a:ext cx="7799294" cy="368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505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7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 Studio iOS Simulator Remoting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090172"/>
            <a:ext cx="54864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Multi-Touch Enabled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Pressure Sensitive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Super Fast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Rotate, screenshots, location changes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Never leave VS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670" y="1079348"/>
            <a:ext cx="12192000" cy="615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625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Performant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A6B0-C4EC-46BC-867D-D1701E44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9642"/>
            <a:ext cx="10515600" cy="4667250"/>
          </a:xfrm>
        </p:spPr>
        <p:txBody>
          <a:bodyPr>
            <a:normAutofit/>
          </a:bodyPr>
          <a:lstStyle/>
          <a:p>
            <a:r>
              <a:rPr lang="en-US"/>
              <a:t>Rearchitected handlers for faster layout rendering</a:t>
            </a:r>
          </a:p>
          <a:p>
            <a:r>
              <a:rPr lang="en-US"/>
              <a:t>Faster app startup</a:t>
            </a:r>
          </a:p>
          <a:p>
            <a:r>
              <a:rPr lang="en-US"/>
              <a:t>Better profiling tools</a:t>
            </a:r>
          </a:p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29734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Codebase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AA6B0-C4EC-46BC-867D-D1701E448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/>
              <a:t>Single .NET 6 project holds code for all platforms</a:t>
            </a:r>
          </a:p>
          <a:p>
            <a:r>
              <a:rPr lang="en-US">
                <a:solidFill>
                  <a:schemeClr val="tx1"/>
                </a:solidFill>
              </a:rPr>
              <a:t>Images, Fonts, Raw assets</a:t>
            </a:r>
            <a:r>
              <a:rPr lang="en-US"/>
              <a:t>, etc. all shared</a:t>
            </a:r>
          </a:p>
          <a:p>
            <a:r>
              <a:rPr lang="en-US"/>
              <a:t>Single application </a:t>
            </a:r>
            <a:r>
              <a:rPr lang="en-US">
                <a:solidFill>
                  <a:schemeClr val="tx1"/>
                </a:solidFill>
              </a:rPr>
              <a:t>point of entry</a:t>
            </a:r>
            <a:endParaRPr lang="en-US" sz="3600">
              <a:solidFill>
                <a:schemeClr val="tx1"/>
              </a:solidFill>
            </a:endParaRPr>
          </a:p>
          <a:p>
            <a:r>
              <a:rPr lang="en-US"/>
              <a:t>Simplified </a:t>
            </a:r>
            <a:r>
              <a:rPr lang="en-US">
                <a:solidFill>
                  <a:schemeClr val="tx1"/>
                </a:solidFill>
              </a:rPr>
              <a:t>binding of native libraries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85575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197">
            <a:extLst>
              <a:ext uri="{FF2B5EF4-FFF2-40B4-BE49-F238E27FC236}">
                <a16:creationId xmlns:a16="http://schemas.microsoft.com/office/drawing/2014/main" id="{F4B780EA-9DE5-4348-934D-06AD38A9B3AA}"/>
              </a:ext>
            </a:extLst>
          </p:cNvPr>
          <p:cNvGrpSpPr/>
          <p:nvPr/>
        </p:nvGrpSpPr>
        <p:grpSpPr>
          <a:xfrm>
            <a:off x="579764" y="3032666"/>
            <a:ext cx="11024081" cy="1805014"/>
            <a:chOff x="587375" y="3050167"/>
            <a:chExt cx="11025645" cy="1805270"/>
          </a:xfrm>
        </p:grpSpPr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ADB1DC12-BCCD-4D50-B6F3-46659D6709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endCxn id="219" idx="2"/>
            </p:cNvCxnSpPr>
            <p:nvPr/>
          </p:nvCxnSpPr>
          <p:spPr>
            <a:xfrm flipV="1">
              <a:off x="6100199" y="4362740"/>
              <a:ext cx="0" cy="492697"/>
            </a:xfrm>
            <a:prstGeom prst="line">
              <a:avLst/>
            </a:prstGeom>
            <a:noFill/>
            <a:ln w="28575" cap="rnd" cmpd="sng" algn="ctr">
              <a:solidFill>
                <a:srgbClr val="75757A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grpSp>
          <p:nvGrpSpPr>
            <p:cNvPr id="200" name="broad application support" descr="broad application support">
              <a:extLst>
                <a:ext uri="{FF2B5EF4-FFF2-40B4-BE49-F238E27FC236}">
                  <a16:creationId xmlns:a16="http://schemas.microsoft.com/office/drawing/2014/main" id="{0B607547-F931-4DD7-987D-0943F65B2866}"/>
                </a:ext>
              </a:extLst>
            </p:cNvPr>
            <p:cNvGrpSpPr/>
            <p:nvPr/>
          </p:nvGrpSpPr>
          <p:grpSpPr>
            <a:xfrm>
              <a:off x="4139578" y="3184508"/>
              <a:ext cx="611788" cy="360630"/>
              <a:chOff x="6313882" y="1370180"/>
              <a:chExt cx="443543" cy="261457"/>
            </a:xfrm>
          </p:grpSpPr>
          <p:sp>
            <p:nvSpPr>
              <p:cNvPr id="266" name="Freeform 907">
                <a:extLst>
                  <a:ext uri="{FF2B5EF4-FFF2-40B4-BE49-F238E27FC236}">
                    <a16:creationId xmlns:a16="http://schemas.microsoft.com/office/drawing/2014/main" id="{C9107BA4-C6B9-4A68-A9A9-699D9DB3A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3882" y="1370180"/>
                <a:ext cx="443543" cy="261457"/>
              </a:xfrm>
              <a:custGeom>
                <a:avLst/>
                <a:gdLst>
                  <a:gd name="T0" fmla="*/ 382 w 384"/>
                  <a:gd name="T1" fmla="*/ 159 h 228"/>
                  <a:gd name="T2" fmla="*/ 382 w 384"/>
                  <a:gd name="T3" fmla="*/ 156 h 228"/>
                  <a:gd name="T4" fmla="*/ 384 w 384"/>
                  <a:gd name="T5" fmla="*/ 139 h 228"/>
                  <a:gd name="T6" fmla="*/ 297 w 384"/>
                  <a:gd name="T7" fmla="*/ 51 h 228"/>
                  <a:gd name="T8" fmla="*/ 278 w 384"/>
                  <a:gd name="T9" fmla="*/ 53 h 228"/>
                  <a:gd name="T10" fmla="*/ 184 w 384"/>
                  <a:gd name="T11" fmla="*/ 0 h 228"/>
                  <a:gd name="T12" fmla="*/ 73 w 384"/>
                  <a:gd name="T13" fmla="*/ 114 h 228"/>
                  <a:gd name="T14" fmla="*/ 73 w 384"/>
                  <a:gd name="T15" fmla="*/ 119 h 228"/>
                  <a:gd name="T16" fmla="*/ 55 w 384"/>
                  <a:gd name="T17" fmla="*/ 116 h 228"/>
                  <a:gd name="T18" fmla="*/ 0 w 384"/>
                  <a:gd name="T19" fmla="*/ 172 h 228"/>
                  <a:gd name="T20" fmla="*/ 49 w 384"/>
                  <a:gd name="T21" fmla="*/ 227 h 228"/>
                  <a:gd name="T22" fmla="*/ 297 w 384"/>
                  <a:gd name="T23" fmla="*/ 228 h 228"/>
                  <a:gd name="T24" fmla="*/ 373 w 384"/>
                  <a:gd name="T25" fmla="*/ 182 h 228"/>
                  <a:gd name="T26" fmla="*/ 374 w 384"/>
                  <a:gd name="T27" fmla="*/ 180 h 228"/>
                  <a:gd name="T28" fmla="*/ 382 w 384"/>
                  <a:gd name="T29" fmla="*/ 159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84" h="228">
                    <a:moveTo>
                      <a:pt x="382" y="159"/>
                    </a:moveTo>
                    <a:cubicBezTo>
                      <a:pt x="382" y="158"/>
                      <a:pt x="382" y="157"/>
                      <a:pt x="382" y="156"/>
                    </a:cubicBezTo>
                    <a:cubicBezTo>
                      <a:pt x="383" y="151"/>
                      <a:pt x="384" y="145"/>
                      <a:pt x="384" y="139"/>
                    </a:cubicBezTo>
                    <a:cubicBezTo>
                      <a:pt x="384" y="90"/>
                      <a:pt x="345" y="51"/>
                      <a:pt x="297" y="51"/>
                    </a:cubicBezTo>
                    <a:cubicBezTo>
                      <a:pt x="291" y="51"/>
                      <a:pt x="284" y="52"/>
                      <a:pt x="278" y="53"/>
                    </a:cubicBezTo>
                    <a:cubicBezTo>
                      <a:pt x="258" y="21"/>
                      <a:pt x="224" y="0"/>
                      <a:pt x="184" y="0"/>
                    </a:cubicBezTo>
                    <a:cubicBezTo>
                      <a:pt x="122" y="0"/>
                      <a:pt x="73" y="51"/>
                      <a:pt x="73" y="114"/>
                    </a:cubicBezTo>
                    <a:cubicBezTo>
                      <a:pt x="73" y="116"/>
                      <a:pt x="73" y="117"/>
                      <a:pt x="73" y="119"/>
                    </a:cubicBezTo>
                    <a:cubicBezTo>
                      <a:pt x="67" y="117"/>
                      <a:pt x="61" y="116"/>
                      <a:pt x="55" y="116"/>
                    </a:cubicBezTo>
                    <a:cubicBezTo>
                      <a:pt x="25" y="116"/>
                      <a:pt x="0" y="141"/>
                      <a:pt x="0" y="172"/>
                    </a:cubicBezTo>
                    <a:cubicBezTo>
                      <a:pt x="0" y="201"/>
                      <a:pt x="22" y="225"/>
                      <a:pt x="49" y="227"/>
                    </a:cubicBezTo>
                    <a:cubicBezTo>
                      <a:pt x="297" y="228"/>
                      <a:pt x="297" y="228"/>
                      <a:pt x="297" y="228"/>
                    </a:cubicBezTo>
                    <a:cubicBezTo>
                      <a:pt x="330" y="228"/>
                      <a:pt x="358" y="210"/>
                      <a:pt x="373" y="182"/>
                    </a:cubicBezTo>
                    <a:cubicBezTo>
                      <a:pt x="373" y="182"/>
                      <a:pt x="374" y="181"/>
                      <a:pt x="374" y="180"/>
                    </a:cubicBezTo>
                    <a:cubicBezTo>
                      <a:pt x="377" y="175"/>
                      <a:pt x="380" y="168"/>
                      <a:pt x="382" y="159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7" name="Freeform 908">
                <a:extLst>
                  <a:ext uri="{FF2B5EF4-FFF2-40B4-BE49-F238E27FC236}">
                    <a16:creationId xmlns:a16="http://schemas.microsoft.com/office/drawing/2014/main" id="{03A84D4D-E444-4B46-B4C6-DBD786A579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3948" y="1416869"/>
                <a:ext cx="163410" cy="166524"/>
              </a:xfrm>
              <a:custGeom>
                <a:avLst/>
                <a:gdLst>
                  <a:gd name="T0" fmla="*/ 142 w 142"/>
                  <a:gd name="T1" fmla="*/ 80 h 145"/>
                  <a:gd name="T2" fmla="*/ 142 w 142"/>
                  <a:gd name="T3" fmla="*/ 65 h 145"/>
                  <a:gd name="T4" fmla="*/ 127 w 142"/>
                  <a:gd name="T5" fmla="*/ 65 h 145"/>
                  <a:gd name="T6" fmla="*/ 116 w 142"/>
                  <a:gd name="T7" fmla="*/ 38 h 145"/>
                  <a:gd name="T8" fmla="*/ 127 w 142"/>
                  <a:gd name="T9" fmla="*/ 27 h 145"/>
                  <a:gd name="T10" fmla="*/ 116 w 142"/>
                  <a:gd name="T11" fmla="*/ 16 h 145"/>
                  <a:gd name="T12" fmla="*/ 105 w 142"/>
                  <a:gd name="T13" fmla="*/ 27 h 145"/>
                  <a:gd name="T14" fmla="*/ 79 w 142"/>
                  <a:gd name="T15" fmla="*/ 16 h 145"/>
                  <a:gd name="T16" fmla="*/ 79 w 142"/>
                  <a:gd name="T17" fmla="*/ 0 h 145"/>
                  <a:gd name="T18" fmla="*/ 64 w 142"/>
                  <a:gd name="T19" fmla="*/ 0 h 145"/>
                  <a:gd name="T20" fmla="*/ 64 w 142"/>
                  <a:gd name="T21" fmla="*/ 16 h 145"/>
                  <a:gd name="T22" fmla="*/ 37 w 142"/>
                  <a:gd name="T23" fmla="*/ 27 h 145"/>
                  <a:gd name="T24" fmla="*/ 27 w 142"/>
                  <a:gd name="T25" fmla="*/ 16 h 145"/>
                  <a:gd name="T26" fmla="*/ 16 w 142"/>
                  <a:gd name="T27" fmla="*/ 27 h 145"/>
                  <a:gd name="T28" fmla="*/ 27 w 142"/>
                  <a:gd name="T29" fmla="*/ 38 h 145"/>
                  <a:gd name="T30" fmla="*/ 16 w 142"/>
                  <a:gd name="T31" fmla="*/ 65 h 145"/>
                  <a:gd name="T32" fmla="*/ 0 w 142"/>
                  <a:gd name="T33" fmla="*/ 65 h 145"/>
                  <a:gd name="T34" fmla="*/ 0 w 142"/>
                  <a:gd name="T35" fmla="*/ 81 h 145"/>
                  <a:gd name="T36" fmla="*/ 16 w 142"/>
                  <a:gd name="T37" fmla="*/ 81 h 145"/>
                  <a:gd name="T38" fmla="*/ 27 w 142"/>
                  <a:gd name="T39" fmla="*/ 108 h 145"/>
                  <a:gd name="T40" fmla="*/ 16 w 142"/>
                  <a:gd name="T41" fmla="*/ 119 h 145"/>
                  <a:gd name="T42" fmla="*/ 27 w 142"/>
                  <a:gd name="T43" fmla="*/ 130 h 145"/>
                  <a:gd name="T44" fmla="*/ 37 w 142"/>
                  <a:gd name="T45" fmla="*/ 118 h 145"/>
                  <a:gd name="T46" fmla="*/ 64 w 142"/>
                  <a:gd name="T47" fmla="*/ 130 h 145"/>
                  <a:gd name="T48" fmla="*/ 64 w 142"/>
                  <a:gd name="T49" fmla="*/ 145 h 145"/>
                  <a:gd name="T50" fmla="*/ 79 w 142"/>
                  <a:gd name="T51" fmla="*/ 145 h 145"/>
                  <a:gd name="T52" fmla="*/ 79 w 142"/>
                  <a:gd name="T53" fmla="*/ 130 h 145"/>
                  <a:gd name="T54" fmla="*/ 105 w 142"/>
                  <a:gd name="T55" fmla="*/ 118 h 145"/>
                  <a:gd name="T56" fmla="*/ 116 w 142"/>
                  <a:gd name="T57" fmla="*/ 130 h 145"/>
                  <a:gd name="T58" fmla="*/ 127 w 142"/>
                  <a:gd name="T59" fmla="*/ 119 h 145"/>
                  <a:gd name="T60" fmla="*/ 116 w 142"/>
                  <a:gd name="T61" fmla="*/ 108 h 145"/>
                  <a:gd name="T62" fmla="*/ 127 w 142"/>
                  <a:gd name="T63" fmla="*/ 81 h 145"/>
                  <a:gd name="T64" fmla="*/ 142 w 142"/>
                  <a:gd name="T65" fmla="*/ 81 h 145"/>
                  <a:gd name="T66" fmla="*/ 142 w 142"/>
                  <a:gd name="T67" fmla="*/ 8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2" h="145">
                    <a:moveTo>
                      <a:pt x="142" y="80"/>
                    </a:moveTo>
                    <a:cubicBezTo>
                      <a:pt x="142" y="65"/>
                      <a:pt x="142" y="65"/>
                      <a:pt x="142" y="65"/>
                    </a:cubicBezTo>
                    <a:cubicBezTo>
                      <a:pt x="127" y="65"/>
                      <a:pt x="127" y="65"/>
                      <a:pt x="127" y="65"/>
                    </a:cubicBezTo>
                    <a:cubicBezTo>
                      <a:pt x="126" y="55"/>
                      <a:pt x="122" y="46"/>
                      <a:pt x="116" y="38"/>
                    </a:cubicBezTo>
                    <a:cubicBezTo>
                      <a:pt x="127" y="27"/>
                      <a:pt x="127" y="27"/>
                      <a:pt x="127" y="27"/>
                    </a:cubicBezTo>
                    <a:cubicBezTo>
                      <a:pt x="116" y="16"/>
                      <a:pt x="116" y="16"/>
                      <a:pt x="116" y="16"/>
                    </a:cubicBezTo>
                    <a:cubicBezTo>
                      <a:pt x="105" y="27"/>
                      <a:pt x="105" y="27"/>
                      <a:pt x="105" y="27"/>
                    </a:cubicBezTo>
                    <a:cubicBezTo>
                      <a:pt x="98" y="21"/>
                      <a:pt x="89" y="17"/>
                      <a:pt x="79" y="16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64" y="16"/>
                      <a:pt x="64" y="16"/>
                      <a:pt x="64" y="16"/>
                    </a:cubicBezTo>
                    <a:cubicBezTo>
                      <a:pt x="54" y="17"/>
                      <a:pt x="45" y="21"/>
                      <a:pt x="37" y="27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16" y="27"/>
                      <a:pt x="16" y="27"/>
                      <a:pt x="16" y="27"/>
                    </a:cubicBezTo>
                    <a:cubicBezTo>
                      <a:pt x="27" y="38"/>
                      <a:pt x="27" y="38"/>
                      <a:pt x="27" y="38"/>
                    </a:cubicBezTo>
                    <a:cubicBezTo>
                      <a:pt x="21" y="46"/>
                      <a:pt x="17" y="55"/>
                      <a:pt x="16" y="65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81"/>
                      <a:pt x="0" y="81"/>
                      <a:pt x="0" y="81"/>
                    </a:cubicBezTo>
                    <a:cubicBezTo>
                      <a:pt x="16" y="81"/>
                      <a:pt x="16" y="81"/>
                      <a:pt x="16" y="81"/>
                    </a:cubicBezTo>
                    <a:cubicBezTo>
                      <a:pt x="17" y="91"/>
                      <a:pt x="21" y="100"/>
                      <a:pt x="27" y="108"/>
                    </a:cubicBezTo>
                    <a:cubicBezTo>
                      <a:pt x="16" y="119"/>
                      <a:pt x="16" y="119"/>
                      <a:pt x="16" y="119"/>
                    </a:cubicBezTo>
                    <a:cubicBezTo>
                      <a:pt x="27" y="130"/>
                      <a:pt x="27" y="130"/>
                      <a:pt x="27" y="130"/>
                    </a:cubicBezTo>
                    <a:cubicBezTo>
                      <a:pt x="37" y="118"/>
                      <a:pt x="37" y="118"/>
                      <a:pt x="37" y="118"/>
                    </a:cubicBezTo>
                    <a:cubicBezTo>
                      <a:pt x="45" y="124"/>
                      <a:pt x="54" y="128"/>
                      <a:pt x="64" y="130"/>
                    </a:cubicBezTo>
                    <a:cubicBezTo>
                      <a:pt x="64" y="145"/>
                      <a:pt x="64" y="145"/>
                      <a:pt x="64" y="145"/>
                    </a:cubicBezTo>
                    <a:cubicBezTo>
                      <a:pt x="79" y="145"/>
                      <a:pt x="79" y="145"/>
                      <a:pt x="79" y="145"/>
                    </a:cubicBezTo>
                    <a:cubicBezTo>
                      <a:pt x="79" y="130"/>
                      <a:pt x="79" y="130"/>
                      <a:pt x="79" y="130"/>
                    </a:cubicBezTo>
                    <a:cubicBezTo>
                      <a:pt x="89" y="128"/>
                      <a:pt x="98" y="124"/>
                      <a:pt x="105" y="118"/>
                    </a:cubicBezTo>
                    <a:cubicBezTo>
                      <a:pt x="116" y="130"/>
                      <a:pt x="116" y="130"/>
                      <a:pt x="116" y="130"/>
                    </a:cubicBezTo>
                    <a:cubicBezTo>
                      <a:pt x="127" y="119"/>
                      <a:pt x="127" y="119"/>
                      <a:pt x="127" y="119"/>
                    </a:cubicBezTo>
                    <a:cubicBezTo>
                      <a:pt x="116" y="108"/>
                      <a:pt x="116" y="108"/>
                      <a:pt x="116" y="108"/>
                    </a:cubicBezTo>
                    <a:cubicBezTo>
                      <a:pt x="122" y="100"/>
                      <a:pt x="126" y="91"/>
                      <a:pt x="127" y="81"/>
                    </a:cubicBezTo>
                    <a:cubicBezTo>
                      <a:pt x="142" y="81"/>
                      <a:pt x="142" y="81"/>
                      <a:pt x="142" y="81"/>
                    </a:cubicBezTo>
                    <a:lnTo>
                      <a:pt x="142" y="80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8" name="Oval 909">
                <a:extLst>
                  <a:ext uri="{FF2B5EF4-FFF2-40B4-BE49-F238E27FC236}">
                    <a16:creationId xmlns:a16="http://schemas.microsoft.com/office/drawing/2014/main" id="{705C5F5E-77D1-4BD8-A153-B0ECB2346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99080" y="1463557"/>
                <a:ext cx="73145" cy="73146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9" name="Freeform 910">
                <a:extLst>
                  <a:ext uri="{FF2B5EF4-FFF2-40B4-BE49-F238E27FC236}">
                    <a16:creationId xmlns:a16="http://schemas.microsoft.com/office/drawing/2014/main" id="{968B18A1-CB00-4BB9-8FFB-74B927238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1366" y="1499353"/>
                <a:ext cx="73145" cy="74702"/>
              </a:xfrm>
              <a:custGeom>
                <a:avLst/>
                <a:gdLst>
                  <a:gd name="T0" fmla="*/ 64 w 64"/>
                  <a:gd name="T1" fmla="*/ 36 h 65"/>
                  <a:gd name="T2" fmla="*/ 64 w 64"/>
                  <a:gd name="T3" fmla="*/ 30 h 65"/>
                  <a:gd name="T4" fmla="*/ 57 w 64"/>
                  <a:gd name="T5" fmla="*/ 30 h 65"/>
                  <a:gd name="T6" fmla="*/ 52 w 64"/>
                  <a:gd name="T7" fmla="*/ 17 h 65"/>
                  <a:gd name="T8" fmla="*/ 57 w 64"/>
                  <a:gd name="T9" fmla="*/ 12 h 65"/>
                  <a:gd name="T10" fmla="*/ 52 w 64"/>
                  <a:gd name="T11" fmla="*/ 8 h 65"/>
                  <a:gd name="T12" fmla="*/ 47 w 64"/>
                  <a:gd name="T13" fmla="*/ 13 h 65"/>
                  <a:gd name="T14" fmla="*/ 35 w 64"/>
                  <a:gd name="T15" fmla="*/ 8 h 65"/>
                  <a:gd name="T16" fmla="*/ 35 w 64"/>
                  <a:gd name="T17" fmla="*/ 0 h 65"/>
                  <a:gd name="T18" fmla="*/ 29 w 64"/>
                  <a:gd name="T19" fmla="*/ 0 h 65"/>
                  <a:gd name="T20" fmla="*/ 29 w 64"/>
                  <a:gd name="T21" fmla="*/ 8 h 65"/>
                  <a:gd name="T22" fmla="*/ 17 w 64"/>
                  <a:gd name="T23" fmla="*/ 13 h 65"/>
                  <a:gd name="T24" fmla="*/ 12 w 64"/>
                  <a:gd name="T25" fmla="*/ 8 h 65"/>
                  <a:gd name="T26" fmla="*/ 7 w 64"/>
                  <a:gd name="T27" fmla="*/ 12 h 65"/>
                  <a:gd name="T28" fmla="*/ 12 w 64"/>
                  <a:gd name="T29" fmla="*/ 17 h 65"/>
                  <a:gd name="T30" fmla="*/ 7 w 64"/>
                  <a:gd name="T31" fmla="*/ 30 h 65"/>
                  <a:gd name="T32" fmla="*/ 0 w 64"/>
                  <a:gd name="T33" fmla="*/ 30 h 65"/>
                  <a:gd name="T34" fmla="*/ 0 w 64"/>
                  <a:gd name="T35" fmla="*/ 36 h 65"/>
                  <a:gd name="T36" fmla="*/ 7 w 64"/>
                  <a:gd name="T37" fmla="*/ 36 h 65"/>
                  <a:gd name="T38" fmla="*/ 12 w 64"/>
                  <a:gd name="T39" fmla="*/ 48 h 65"/>
                  <a:gd name="T40" fmla="*/ 7 w 64"/>
                  <a:gd name="T41" fmla="*/ 54 h 65"/>
                  <a:gd name="T42" fmla="*/ 12 w 64"/>
                  <a:gd name="T43" fmla="*/ 58 h 65"/>
                  <a:gd name="T44" fmla="*/ 17 w 64"/>
                  <a:gd name="T45" fmla="*/ 53 h 65"/>
                  <a:gd name="T46" fmla="*/ 29 w 64"/>
                  <a:gd name="T47" fmla="*/ 58 h 65"/>
                  <a:gd name="T48" fmla="*/ 29 w 64"/>
                  <a:gd name="T49" fmla="*/ 65 h 65"/>
                  <a:gd name="T50" fmla="*/ 35 w 64"/>
                  <a:gd name="T51" fmla="*/ 65 h 65"/>
                  <a:gd name="T52" fmla="*/ 35 w 64"/>
                  <a:gd name="T53" fmla="*/ 58 h 65"/>
                  <a:gd name="T54" fmla="*/ 47 w 64"/>
                  <a:gd name="T55" fmla="*/ 53 h 65"/>
                  <a:gd name="T56" fmla="*/ 52 w 64"/>
                  <a:gd name="T57" fmla="*/ 58 h 65"/>
                  <a:gd name="T58" fmla="*/ 57 w 64"/>
                  <a:gd name="T59" fmla="*/ 54 h 65"/>
                  <a:gd name="T60" fmla="*/ 52 w 64"/>
                  <a:gd name="T61" fmla="*/ 48 h 65"/>
                  <a:gd name="T62" fmla="*/ 57 w 64"/>
                  <a:gd name="T63" fmla="*/ 36 h 65"/>
                  <a:gd name="T64" fmla="*/ 64 w 64"/>
                  <a:gd name="T65" fmla="*/ 36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4" h="65">
                    <a:moveTo>
                      <a:pt x="64" y="36"/>
                    </a:moveTo>
                    <a:cubicBezTo>
                      <a:pt x="64" y="30"/>
                      <a:pt x="64" y="30"/>
                      <a:pt x="64" y="30"/>
                    </a:cubicBezTo>
                    <a:cubicBezTo>
                      <a:pt x="57" y="30"/>
                      <a:pt x="57" y="30"/>
                      <a:pt x="57" y="30"/>
                    </a:cubicBezTo>
                    <a:cubicBezTo>
                      <a:pt x="56" y="25"/>
                      <a:pt x="54" y="21"/>
                      <a:pt x="52" y="17"/>
                    </a:cubicBezTo>
                    <a:cubicBezTo>
                      <a:pt x="57" y="12"/>
                      <a:pt x="57" y="12"/>
                      <a:pt x="57" y="12"/>
                    </a:cubicBezTo>
                    <a:cubicBezTo>
                      <a:pt x="52" y="8"/>
                      <a:pt x="52" y="8"/>
                      <a:pt x="52" y="8"/>
                    </a:cubicBezTo>
                    <a:cubicBezTo>
                      <a:pt x="47" y="13"/>
                      <a:pt x="47" y="13"/>
                      <a:pt x="47" y="13"/>
                    </a:cubicBezTo>
                    <a:cubicBezTo>
                      <a:pt x="44" y="10"/>
                      <a:pt x="40" y="8"/>
                      <a:pt x="35" y="8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29" y="0"/>
                      <a:pt x="29" y="0"/>
                      <a:pt x="29" y="0"/>
                    </a:cubicBezTo>
                    <a:cubicBezTo>
                      <a:pt x="29" y="8"/>
                      <a:pt x="29" y="8"/>
                      <a:pt x="29" y="8"/>
                    </a:cubicBezTo>
                    <a:cubicBezTo>
                      <a:pt x="24" y="8"/>
                      <a:pt x="20" y="10"/>
                      <a:pt x="17" y="13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9" y="21"/>
                      <a:pt x="8" y="25"/>
                      <a:pt x="7" y="30"/>
                    </a:cubicBezTo>
                    <a:cubicBezTo>
                      <a:pt x="0" y="30"/>
                      <a:pt x="0" y="30"/>
                      <a:pt x="0" y="3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7" y="36"/>
                      <a:pt x="7" y="36"/>
                      <a:pt x="7" y="36"/>
                    </a:cubicBezTo>
                    <a:cubicBezTo>
                      <a:pt x="8" y="41"/>
                      <a:pt x="9" y="45"/>
                      <a:pt x="12" y="48"/>
                    </a:cubicBezTo>
                    <a:cubicBezTo>
                      <a:pt x="7" y="54"/>
                      <a:pt x="7" y="54"/>
                      <a:pt x="7" y="54"/>
                    </a:cubicBezTo>
                    <a:cubicBezTo>
                      <a:pt x="12" y="58"/>
                      <a:pt x="12" y="58"/>
                      <a:pt x="12" y="58"/>
                    </a:cubicBezTo>
                    <a:cubicBezTo>
                      <a:pt x="17" y="53"/>
                      <a:pt x="17" y="53"/>
                      <a:pt x="17" y="53"/>
                    </a:cubicBezTo>
                    <a:cubicBezTo>
                      <a:pt x="20" y="56"/>
                      <a:pt x="24" y="58"/>
                      <a:pt x="29" y="58"/>
                    </a:cubicBezTo>
                    <a:cubicBezTo>
                      <a:pt x="29" y="65"/>
                      <a:pt x="29" y="65"/>
                      <a:pt x="29" y="65"/>
                    </a:cubicBezTo>
                    <a:cubicBezTo>
                      <a:pt x="35" y="65"/>
                      <a:pt x="35" y="65"/>
                      <a:pt x="35" y="65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40" y="58"/>
                      <a:pt x="44" y="56"/>
                      <a:pt x="47" y="53"/>
                    </a:cubicBezTo>
                    <a:cubicBezTo>
                      <a:pt x="52" y="58"/>
                      <a:pt x="52" y="58"/>
                      <a:pt x="52" y="58"/>
                    </a:cubicBezTo>
                    <a:cubicBezTo>
                      <a:pt x="57" y="54"/>
                      <a:pt x="57" y="54"/>
                      <a:pt x="57" y="54"/>
                    </a:cubicBezTo>
                    <a:cubicBezTo>
                      <a:pt x="52" y="48"/>
                      <a:pt x="52" y="48"/>
                      <a:pt x="52" y="48"/>
                    </a:cubicBezTo>
                    <a:cubicBezTo>
                      <a:pt x="54" y="45"/>
                      <a:pt x="56" y="41"/>
                      <a:pt x="57" y="36"/>
                    </a:cubicBezTo>
                    <a:lnTo>
                      <a:pt x="64" y="36"/>
                    </a:ln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0" name="Freeform 911">
                <a:extLst>
                  <a:ext uri="{FF2B5EF4-FFF2-40B4-BE49-F238E27FC236}">
                    <a16:creationId xmlns:a16="http://schemas.microsoft.com/office/drawing/2014/main" id="{32E6510C-4BBD-440D-8C32-C5874EB8E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0" y="1524253"/>
                <a:ext cx="28013" cy="26457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12 w 24"/>
                  <a:gd name="T5" fmla="*/ 0 h 24"/>
                  <a:gd name="T6" fmla="*/ 24 w 24"/>
                  <a:gd name="T7" fmla="*/ 12 h 24"/>
                  <a:gd name="T8" fmla="*/ 12 w 24"/>
                  <a:gd name="T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8" y="24"/>
                      <a:pt x="12" y="24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pic>
          <p:nvPicPr>
            <p:cNvPr id="201" name="Graphic 200" descr="Icon of connected dots ">
              <a:extLst>
                <a:ext uri="{FF2B5EF4-FFF2-40B4-BE49-F238E27FC236}">
                  <a16:creationId xmlns:a16="http://schemas.microsoft.com/office/drawing/2014/main" id="{96EB6A79-42E4-4A7D-984F-B014FF663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775153" y="3109845"/>
              <a:ext cx="578454" cy="509954"/>
            </a:xfrm>
            <a:prstGeom prst="rect">
              <a:avLst/>
            </a:prstGeom>
          </p:spPr>
        </p:pic>
        <p:grpSp>
          <p:nvGrpSpPr>
            <p:cNvPr id="202" name="online" descr="online">
              <a:extLst>
                <a:ext uri="{FF2B5EF4-FFF2-40B4-BE49-F238E27FC236}">
                  <a16:creationId xmlns:a16="http://schemas.microsoft.com/office/drawing/2014/main" id="{DC581981-C230-439D-BB5A-CE67ED992FDF}"/>
                </a:ext>
              </a:extLst>
            </p:cNvPr>
            <p:cNvGrpSpPr/>
            <p:nvPr/>
          </p:nvGrpSpPr>
          <p:grpSpPr>
            <a:xfrm>
              <a:off x="2489742" y="3063821"/>
              <a:ext cx="602002" cy="602002"/>
              <a:chOff x="4472102" y="5773612"/>
              <a:chExt cx="436448" cy="436448"/>
            </a:xfrm>
          </p:grpSpPr>
          <p:sp>
            <p:nvSpPr>
              <p:cNvPr id="250" name="Freeform: Shape 249">
                <a:extLst>
                  <a:ext uri="{FF2B5EF4-FFF2-40B4-BE49-F238E27FC236}">
                    <a16:creationId xmlns:a16="http://schemas.microsoft.com/office/drawing/2014/main" id="{A6F93C5E-C406-4E1A-84BD-C917B260D63B}"/>
                  </a:ext>
                </a:extLst>
              </p:cNvPr>
              <p:cNvSpPr/>
              <p:nvPr/>
            </p:nvSpPr>
            <p:spPr>
              <a:xfrm>
                <a:off x="4720145" y="5989603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Freeform: Shape 250">
                <a:extLst>
                  <a:ext uri="{FF2B5EF4-FFF2-40B4-BE49-F238E27FC236}">
                    <a16:creationId xmlns:a16="http://schemas.microsoft.com/office/drawing/2014/main" id="{7E90D19B-D8C9-44A7-B63E-786EA24A753B}"/>
                  </a:ext>
                </a:extLst>
              </p:cNvPr>
              <p:cNvSpPr/>
              <p:nvPr/>
            </p:nvSpPr>
            <p:spPr>
              <a:xfrm>
                <a:off x="4720145" y="5823949"/>
                <a:ext cx="4499" cy="4499"/>
              </a:xfrm>
              <a:custGeom>
                <a:avLst/>
                <a:gdLst>
                  <a:gd name="connsiteX0" fmla="*/ 1566 w 4499"/>
                  <a:gd name="connsiteY0" fmla="*/ 1566 h 0"/>
                  <a:gd name="connsiteX1" fmla="*/ 5585 w 4499"/>
                  <a:gd name="connsiteY1" fmla="*/ 1566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499">
                    <a:moveTo>
                      <a:pt x="1566" y="1566"/>
                    </a:moveTo>
                    <a:lnTo>
                      <a:pt x="5585" y="1566"/>
                    </a:lnTo>
                  </a:path>
                </a:pathLst>
              </a:custGeom>
              <a:noFill/>
              <a:ln w="4419" cap="flat">
                <a:solidFill>
                  <a:srgbClr val="75757A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Freeform: Shape 251">
                <a:extLst>
                  <a:ext uri="{FF2B5EF4-FFF2-40B4-BE49-F238E27FC236}">
                    <a16:creationId xmlns:a16="http://schemas.microsoft.com/office/drawing/2014/main" id="{0CA2CC31-9F72-41FD-9370-7B805D2BEBD5}"/>
                  </a:ext>
                </a:extLst>
              </p:cNvPr>
              <p:cNvSpPr/>
              <p:nvPr/>
            </p:nvSpPr>
            <p:spPr>
              <a:xfrm>
                <a:off x="4473724" y="5778339"/>
                <a:ext cx="427449" cy="427449"/>
              </a:xfrm>
              <a:custGeom>
                <a:avLst/>
                <a:gdLst>
                  <a:gd name="connsiteX0" fmla="*/ 215909 w 427449"/>
                  <a:gd name="connsiteY0" fmla="*/ 428976 h 427449"/>
                  <a:gd name="connsiteX1" fmla="*/ 430252 w 427449"/>
                  <a:gd name="connsiteY1" fmla="*/ 215233 h 427449"/>
                  <a:gd name="connsiteX2" fmla="*/ 215909 w 427449"/>
                  <a:gd name="connsiteY2" fmla="*/ 1566 h 427449"/>
                  <a:gd name="connsiteX3" fmla="*/ 1566 w 427449"/>
                  <a:gd name="connsiteY3" fmla="*/ 215233 h 427449"/>
                  <a:gd name="connsiteX4" fmla="*/ 215909 w 427449"/>
                  <a:gd name="connsiteY4" fmla="*/ 42897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7449" h="427449">
                    <a:moveTo>
                      <a:pt x="215909" y="428976"/>
                    </a:moveTo>
                    <a:cubicBezTo>
                      <a:pt x="333927" y="428976"/>
                      <a:pt x="430252" y="332920"/>
                      <a:pt x="430252" y="215233"/>
                    </a:cubicBezTo>
                    <a:cubicBezTo>
                      <a:pt x="430252" y="97546"/>
                      <a:pt x="333851" y="1566"/>
                      <a:pt x="215909" y="1566"/>
                    </a:cubicBezTo>
                    <a:cubicBezTo>
                      <a:pt x="97891" y="1566"/>
                      <a:pt x="1566" y="97621"/>
                      <a:pt x="1566" y="215233"/>
                    </a:cubicBezTo>
                    <a:cubicBezTo>
                      <a:pt x="1566" y="332845"/>
                      <a:pt x="97891" y="428976"/>
                      <a:pt x="215909" y="42897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3" name="Freeform: Shape 252">
                <a:extLst>
                  <a:ext uri="{FF2B5EF4-FFF2-40B4-BE49-F238E27FC236}">
                    <a16:creationId xmlns:a16="http://schemas.microsoft.com/office/drawing/2014/main" id="{C8FBD1E8-512B-4112-AEAD-93F5EDB9C8B2}"/>
                  </a:ext>
                </a:extLst>
              </p:cNvPr>
              <p:cNvSpPr/>
              <p:nvPr/>
            </p:nvSpPr>
            <p:spPr>
              <a:xfrm>
                <a:off x="4686399" y="5779112"/>
                <a:ext cx="4499" cy="427449"/>
              </a:xfrm>
              <a:custGeom>
                <a:avLst/>
                <a:gdLst>
                  <a:gd name="connsiteX0" fmla="*/ 5585 w 4499"/>
                  <a:gd name="connsiteY0" fmla="*/ 1566 h 427449"/>
                  <a:gd name="connsiteX1" fmla="*/ 1566 w 4499"/>
                  <a:gd name="connsiteY1" fmla="*/ 1566 h 427449"/>
                  <a:gd name="connsiteX2" fmla="*/ 1566 w 4499"/>
                  <a:gd name="connsiteY2" fmla="*/ 428220 h 427449"/>
                  <a:gd name="connsiteX3" fmla="*/ 5585 w 4499"/>
                  <a:gd name="connsiteY3" fmla="*/ 428220 h 427449"/>
                  <a:gd name="connsiteX4" fmla="*/ 5585 w 4499"/>
                  <a:gd name="connsiteY4" fmla="*/ 1566 h 4274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" h="427449">
                    <a:moveTo>
                      <a:pt x="5585" y="1566"/>
                    </a:moveTo>
                    <a:lnTo>
                      <a:pt x="1566" y="1566"/>
                    </a:lnTo>
                    <a:lnTo>
                      <a:pt x="1566" y="428220"/>
                    </a:lnTo>
                    <a:lnTo>
                      <a:pt x="5585" y="428220"/>
                    </a:lnTo>
                    <a:lnTo>
                      <a:pt x="5585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Freeform: Shape 253">
                <a:extLst>
                  <a:ext uri="{FF2B5EF4-FFF2-40B4-BE49-F238E27FC236}">
                    <a16:creationId xmlns:a16="http://schemas.microsoft.com/office/drawing/2014/main" id="{B8D5BB90-C671-4B36-AC5D-E4D4AAB19532}"/>
                  </a:ext>
                </a:extLst>
              </p:cNvPr>
              <p:cNvSpPr/>
              <p:nvPr/>
            </p:nvSpPr>
            <p:spPr>
              <a:xfrm>
                <a:off x="4472131" y="5888013"/>
                <a:ext cx="431949" cy="211475"/>
              </a:xfrm>
              <a:custGeom>
                <a:avLst/>
                <a:gdLst>
                  <a:gd name="connsiteX0" fmla="*/ 217502 w 431948"/>
                  <a:gd name="connsiteY0" fmla="*/ 211224 h 211474"/>
                  <a:gd name="connsiteX1" fmla="*/ 1566 w 431948"/>
                  <a:gd name="connsiteY1" fmla="*/ 106395 h 211474"/>
                  <a:gd name="connsiteX2" fmla="*/ 217502 w 431948"/>
                  <a:gd name="connsiteY2" fmla="*/ 1566 h 211474"/>
                  <a:gd name="connsiteX3" fmla="*/ 433438 w 431948"/>
                  <a:gd name="connsiteY3" fmla="*/ 106395 h 211474"/>
                  <a:gd name="connsiteX4" fmla="*/ 217502 w 431948"/>
                  <a:gd name="connsiteY4" fmla="*/ 211224 h 211474"/>
                  <a:gd name="connsiteX5" fmla="*/ 217502 w 431948"/>
                  <a:gd name="connsiteY5" fmla="*/ 4742 h 211474"/>
                  <a:gd name="connsiteX6" fmla="*/ 5585 w 431948"/>
                  <a:gd name="connsiteY6" fmla="*/ 105563 h 211474"/>
                  <a:gd name="connsiteX7" fmla="*/ 217502 w 431948"/>
                  <a:gd name="connsiteY7" fmla="*/ 206384 h 211474"/>
                  <a:gd name="connsiteX8" fmla="*/ 429418 w 431948"/>
                  <a:gd name="connsiteY8" fmla="*/ 105563 h 211474"/>
                  <a:gd name="connsiteX9" fmla="*/ 217502 w 431948"/>
                  <a:gd name="connsiteY9" fmla="*/ 4742 h 2114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431948" h="211474">
                    <a:moveTo>
                      <a:pt x="217502" y="211224"/>
                    </a:moveTo>
                    <a:cubicBezTo>
                      <a:pt x="98650" y="211224"/>
                      <a:pt x="1566" y="164029"/>
                      <a:pt x="1566" y="106395"/>
                    </a:cubicBezTo>
                    <a:cubicBezTo>
                      <a:pt x="1566" y="48762"/>
                      <a:pt x="98650" y="1566"/>
                      <a:pt x="217502" y="1566"/>
                    </a:cubicBezTo>
                    <a:cubicBezTo>
                      <a:pt x="336354" y="1566"/>
                      <a:pt x="433438" y="48762"/>
                      <a:pt x="433438" y="106395"/>
                    </a:cubicBezTo>
                    <a:cubicBezTo>
                      <a:pt x="433362" y="164029"/>
                      <a:pt x="336278" y="211224"/>
                      <a:pt x="217502" y="211224"/>
                    </a:cubicBezTo>
                    <a:close/>
                    <a:moveTo>
                      <a:pt x="217502" y="4742"/>
                    </a:moveTo>
                    <a:cubicBezTo>
                      <a:pt x="100318" y="4742"/>
                      <a:pt x="5585" y="50350"/>
                      <a:pt x="5585" y="105563"/>
                    </a:cubicBezTo>
                    <a:cubicBezTo>
                      <a:pt x="5585" y="160776"/>
                      <a:pt x="100318" y="206384"/>
                      <a:pt x="217502" y="206384"/>
                    </a:cubicBezTo>
                    <a:cubicBezTo>
                      <a:pt x="334685" y="206384"/>
                      <a:pt x="429418" y="160776"/>
                      <a:pt x="429418" y="105563"/>
                    </a:cubicBezTo>
                    <a:cubicBezTo>
                      <a:pt x="429342" y="50350"/>
                      <a:pt x="334685" y="4742"/>
                      <a:pt x="217502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Freeform: Shape 254">
                <a:extLst>
                  <a:ext uri="{FF2B5EF4-FFF2-40B4-BE49-F238E27FC236}">
                    <a16:creationId xmlns:a16="http://schemas.microsoft.com/office/drawing/2014/main" id="{E11EA230-A4A4-42C7-B85D-3A0018518C10}"/>
                  </a:ext>
                </a:extLst>
              </p:cNvPr>
              <p:cNvSpPr/>
              <p:nvPr/>
            </p:nvSpPr>
            <p:spPr>
              <a:xfrm>
                <a:off x="4582938" y="5777513"/>
                <a:ext cx="211475" cy="431949"/>
              </a:xfrm>
              <a:custGeom>
                <a:avLst/>
                <a:gdLst>
                  <a:gd name="connsiteX0" fmla="*/ 106689 w 211474"/>
                  <a:gd name="connsiteY0" fmla="*/ 432228 h 431948"/>
                  <a:gd name="connsiteX1" fmla="*/ 1566 w 211474"/>
                  <a:gd name="connsiteY1" fmla="*/ 216897 h 431948"/>
                  <a:gd name="connsiteX2" fmla="*/ 106689 w 211474"/>
                  <a:gd name="connsiteY2" fmla="*/ 1566 h 431948"/>
                  <a:gd name="connsiteX3" fmla="*/ 211813 w 211474"/>
                  <a:gd name="connsiteY3" fmla="*/ 216897 h 431948"/>
                  <a:gd name="connsiteX4" fmla="*/ 106689 w 211474"/>
                  <a:gd name="connsiteY4" fmla="*/ 432228 h 431948"/>
                  <a:gd name="connsiteX5" fmla="*/ 106689 w 211474"/>
                  <a:gd name="connsiteY5" fmla="*/ 4742 h 431948"/>
                  <a:gd name="connsiteX6" fmla="*/ 5585 w 211474"/>
                  <a:gd name="connsiteY6" fmla="*/ 216065 h 431948"/>
                  <a:gd name="connsiteX7" fmla="*/ 106689 w 211474"/>
                  <a:gd name="connsiteY7" fmla="*/ 427387 h 431948"/>
                  <a:gd name="connsiteX8" fmla="*/ 207793 w 211474"/>
                  <a:gd name="connsiteY8" fmla="*/ 216065 h 431948"/>
                  <a:gd name="connsiteX9" fmla="*/ 106689 w 211474"/>
                  <a:gd name="connsiteY9" fmla="*/ 4742 h 431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1474" h="431948">
                    <a:moveTo>
                      <a:pt x="106689" y="432228"/>
                    </a:moveTo>
                    <a:cubicBezTo>
                      <a:pt x="48894" y="432228"/>
                      <a:pt x="1566" y="335416"/>
                      <a:pt x="1566" y="216897"/>
                    </a:cubicBezTo>
                    <a:cubicBezTo>
                      <a:pt x="1566" y="98378"/>
                      <a:pt x="48894" y="1566"/>
                      <a:pt x="106689" y="1566"/>
                    </a:cubicBezTo>
                    <a:cubicBezTo>
                      <a:pt x="164484" y="1566"/>
                      <a:pt x="211813" y="98453"/>
                      <a:pt x="211813" y="216897"/>
                    </a:cubicBezTo>
                    <a:cubicBezTo>
                      <a:pt x="211813" y="335341"/>
                      <a:pt x="164484" y="432228"/>
                      <a:pt x="106689" y="432228"/>
                    </a:cubicBezTo>
                    <a:close/>
                    <a:moveTo>
                      <a:pt x="106689" y="4742"/>
                    </a:moveTo>
                    <a:cubicBezTo>
                      <a:pt x="50486" y="4742"/>
                      <a:pt x="5585" y="99210"/>
                      <a:pt x="5585" y="216065"/>
                    </a:cubicBezTo>
                    <a:cubicBezTo>
                      <a:pt x="5585" y="332920"/>
                      <a:pt x="51321" y="427387"/>
                      <a:pt x="106689" y="427387"/>
                    </a:cubicBezTo>
                    <a:cubicBezTo>
                      <a:pt x="162057" y="427387"/>
                      <a:pt x="207793" y="332920"/>
                      <a:pt x="207793" y="216065"/>
                    </a:cubicBezTo>
                    <a:cubicBezTo>
                      <a:pt x="207793" y="99210"/>
                      <a:pt x="162816" y="4742"/>
                      <a:pt x="106689" y="4742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6" name="Freeform: Shape 255">
                <a:extLst>
                  <a:ext uri="{FF2B5EF4-FFF2-40B4-BE49-F238E27FC236}">
                    <a16:creationId xmlns:a16="http://schemas.microsoft.com/office/drawing/2014/main" id="{112B5D5D-DCD7-44A0-878A-6F8514C9D959}"/>
                  </a:ext>
                </a:extLst>
              </p:cNvPr>
              <p:cNvSpPr/>
              <p:nvPr/>
            </p:nvSpPr>
            <p:spPr>
              <a:xfrm>
                <a:off x="4474548" y="5990429"/>
                <a:ext cx="427449" cy="4499"/>
              </a:xfrm>
              <a:custGeom>
                <a:avLst/>
                <a:gdLst>
                  <a:gd name="connsiteX0" fmla="*/ 429343 w 427449"/>
                  <a:gd name="connsiteY0" fmla="*/ 1566 h 4499"/>
                  <a:gd name="connsiteX1" fmla="*/ 1566 w 427449"/>
                  <a:gd name="connsiteY1" fmla="*/ 1566 h 4499"/>
                  <a:gd name="connsiteX2" fmla="*/ 1566 w 427449"/>
                  <a:gd name="connsiteY2" fmla="*/ 5574 h 4499"/>
                  <a:gd name="connsiteX3" fmla="*/ 429418 w 427449"/>
                  <a:gd name="connsiteY3" fmla="*/ 5574 h 4499"/>
                  <a:gd name="connsiteX4" fmla="*/ 429418 w 427449"/>
                  <a:gd name="connsiteY4" fmla="*/ 1566 h 4499"/>
                  <a:gd name="connsiteX5" fmla="*/ 429343 w 427449"/>
                  <a:gd name="connsiteY5" fmla="*/ 1566 h 44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27449" h="4499">
                    <a:moveTo>
                      <a:pt x="429343" y="1566"/>
                    </a:moveTo>
                    <a:lnTo>
                      <a:pt x="1566" y="1566"/>
                    </a:lnTo>
                    <a:lnTo>
                      <a:pt x="1566" y="5574"/>
                    </a:lnTo>
                    <a:lnTo>
                      <a:pt x="429418" y="5574"/>
                    </a:lnTo>
                    <a:lnTo>
                      <a:pt x="429418" y="1566"/>
                    </a:lnTo>
                    <a:lnTo>
                      <a:pt x="429343" y="1566"/>
                    </a:ln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7" name="Freeform: Shape 256">
                <a:extLst>
                  <a:ext uri="{FF2B5EF4-FFF2-40B4-BE49-F238E27FC236}">
                    <a16:creationId xmlns:a16="http://schemas.microsoft.com/office/drawing/2014/main" id="{E5429F82-F948-4F46-A444-E9F21C67DB67}"/>
                  </a:ext>
                </a:extLst>
              </p:cNvPr>
              <p:cNvSpPr/>
              <p:nvPr/>
            </p:nvSpPr>
            <p:spPr>
              <a:xfrm>
                <a:off x="4668794" y="6076041"/>
                <a:ext cx="40495" cy="40495"/>
              </a:xfrm>
              <a:custGeom>
                <a:avLst/>
                <a:gdLst>
                  <a:gd name="connsiteX0" fmla="*/ 20830 w 40495"/>
                  <a:gd name="connsiteY0" fmla="*/ 39988 h 40495"/>
                  <a:gd name="connsiteX1" fmla="*/ 40096 w 40495"/>
                  <a:gd name="connsiteY1" fmla="*/ 20777 h 40495"/>
                  <a:gd name="connsiteX2" fmla="*/ 20830 w 40495"/>
                  <a:gd name="connsiteY2" fmla="*/ 1566 h 40495"/>
                  <a:gd name="connsiteX3" fmla="*/ 1566 w 40495"/>
                  <a:gd name="connsiteY3" fmla="*/ 20777 h 40495"/>
                  <a:gd name="connsiteX4" fmla="*/ 20830 w 40495"/>
                  <a:gd name="connsiteY4" fmla="*/ 39988 h 4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0495" h="40495">
                    <a:moveTo>
                      <a:pt x="20830" y="39988"/>
                    </a:moveTo>
                    <a:cubicBezTo>
                      <a:pt x="31298" y="39988"/>
                      <a:pt x="40096" y="31214"/>
                      <a:pt x="40096" y="20777"/>
                    </a:cubicBezTo>
                    <a:cubicBezTo>
                      <a:pt x="40096" y="10339"/>
                      <a:pt x="31298" y="1566"/>
                      <a:pt x="20830" y="1566"/>
                    </a:cubicBezTo>
                    <a:cubicBezTo>
                      <a:pt x="10364" y="1566"/>
                      <a:pt x="1566" y="10339"/>
                      <a:pt x="1566" y="20777"/>
                    </a:cubicBezTo>
                    <a:cubicBezTo>
                      <a:pt x="1566" y="31214"/>
                      <a:pt x="10364" y="39988"/>
                      <a:pt x="20830" y="39988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8" name="Freeform: Shape 257">
                <a:extLst>
                  <a:ext uri="{FF2B5EF4-FFF2-40B4-BE49-F238E27FC236}">
                    <a16:creationId xmlns:a16="http://schemas.microsoft.com/office/drawing/2014/main" id="{50C606DD-0943-4395-873C-D7CF9C80B1F3}"/>
                  </a:ext>
                </a:extLst>
              </p:cNvPr>
              <p:cNvSpPr/>
              <p:nvPr/>
            </p:nvSpPr>
            <p:spPr>
              <a:xfrm>
                <a:off x="4568457" y="5975981"/>
                <a:ext cx="31496" cy="31496"/>
              </a:xfrm>
              <a:custGeom>
                <a:avLst/>
                <a:gdLst>
                  <a:gd name="connsiteX0" fmla="*/ 17645 w 31496"/>
                  <a:gd name="connsiteY0" fmla="*/ 33635 h 31496"/>
                  <a:gd name="connsiteX1" fmla="*/ 33725 w 31496"/>
                  <a:gd name="connsiteY1" fmla="*/ 17600 h 31496"/>
                  <a:gd name="connsiteX2" fmla="*/ 17645 w 31496"/>
                  <a:gd name="connsiteY2" fmla="*/ 1566 h 31496"/>
                  <a:gd name="connsiteX3" fmla="*/ 1566 w 31496"/>
                  <a:gd name="connsiteY3" fmla="*/ 17600 h 31496"/>
                  <a:gd name="connsiteX4" fmla="*/ 17645 w 31496"/>
                  <a:gd name="connsiteY4" fmla="*/ 33635 h 3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96" h="31496">
                    <a:moveTo>
                      <a:pt x="17645" y="33635"/>
                    </a:moveTo>
                    <a:cubicBezTo>
                      <a:pt x="26444" y="33635"/>
                      <a:pt x="33725" y="26449"/>
                      <a:pt x="33725" y="17600"/>
                    </a:cubicBezTo>
                    <a:cubicBezTo>
                      <a:pt x="33725" y="8826"/>
                      <a:pt x="26519" y="1566"/>
                      <a:pt x="17645" y="1566"/>
                    </a:cubicBezTo>
                    <a:cubicBezTo>
                      <a:pt x="8847" y="1566"/>
                      <a:pt x="1566" y="8751"/>
                      <a:pt x="1566" y="17600"/>
                    </a:cubicBezTo>
                    <a:cubicBezTo>
                      <a:pt x="1566" y="26449"/>
                      <a:pt x="8771" y="33635"/>
                      <a:pt x="17645" y="336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9" name="Freeform: Shape 258">
                <a:extLst>
                  <a:ext uri="{FF2B5EF4-FFF2-40B4-BE49-F238E27FC236}">
                    <a16:creationId xmlns:a16="http://schemas.microsoft.com/office/drawing/2014/main" id="{69D1EF31-7A2D-46BA-9A1C-55324BD65514}"/>
                  </a:ext>
                </a:extLst>
              </p:cNvPr>
              <p:cNvSpPr/>
              <p:nvPr/>
            </p:nvSpPr>
            <p:spPr>
              <a:xfrm>
                <a:off x="4666676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0" name="Freeform: Shape 259">
                <a:extLst>
                  <a:ext uri="{FF2B5EF4-FFF2-40B4-BE49-F238E27FC236}">
                    <a16:creationId xmlns:a16="http://schemas.microsoft.com/office/drawing/2014/main" id="{2218E3FC-FF4F-4258-B288-E40A836E81B3}"/>
                  </a:ext>
                </a:extLst>
              </p:cNvPr>
              <p:cNvSpPr/>
              <p:nvPr/>
            </p:nvSpPr>
            <p:spPr>
              <a:xfrm>
                <a:off x="4666676" y="5866922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3" y="45434"/>
                      <a:pt x="45557" y="35677"/>
                      <a:pt x="45557" y="23500"/>
                    </a:cubicBezTo>
                    <a:cubicBezTo>
                      <a:pt x="45557" y="11323"/>
                      <a:pt x="35773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1" name="Freeform: Shape 260">
                <a:extLst>
                  <a:ext uri="{FF2B5EF4-FFF2-40B4-BE49-F238E27FC236}">
                    <a16:creationId xmlns:a16="http://schemas.microsoft.com/office/drawing/2014/main" id="{79577123-FE2D-428B-B101-8606947C1BC9}"/>
                  </a:ext>
                </a:extLst>
              </p:cNvPr>
              <p:cNvSpPr/>
              <p:nvPr/>
            </p:nvSpPr>
            <p:spPr>
              <a:xfrm>
                <a:off x="4768688" y="5969777"/>
                <a:ext cx="44995" cy="44995"/>
              </a:xfrm>
              <a:custGeom>
                <a:avLst/>
                <a:gdLst>
                  <a:gd name="connsiteX0" fmla="*/ 23561 w 44994"/>
                  <a:gd name="connsiteY0" fmla="*/ 45434 h 44994"/>
                  <a:gd name="connsiteX1" fmla="*/ 45557 w 44994"/>
                  <a:gd name="connsiteY1" fmla="*/ 23500 h 44994"/>
                  <a:gd name="connsiteX2" fmla="*/ 23561 w 44994"/>
                  <a:gd name="connsiteY2" fmla="*/ 1566 h 44994"/>
                  <a:gd name="connsiteX3" fmla="*/ 1566 w 44994"/>
                  <a:gd name="connsiteY3" fmla="*/ 23500 h 44994"/>
                  <a:gd name="connsiteX4" fmla="*/ 23561 w 44994"/>
                  <a:gd name="connsiteY4" fmla="*/ 45434 h 449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4994" h="44994">
                    <a:moveTo>
                      <a:pt x="23561" y="45434"/>
                    </a:moveTo>
                    <a:cubicBezTo>
                      <a:pt x="35772" y="45434"/>
                      <a:pt x="45557" y="35677"/>
                      <a:pt x="45557" y="23500"/>
                    </a:cubicBezTo>
                    <a:cubicBezTo>
                      <a:pt x="45557" y="11323"/>
                      <a:pt x="35772" y="1566"/>
                      <a:pt x="23561" y="1566"/>
                    </a:cubicBezTo>
                    <a:cubicBezTo>
                      <a:pt x="11350" y="1566"/>
                      <a:pt x="1566" y="11323"/>
                      <a:pt x="1566" y="23500"/>
                    </a:cubicBezTo>
                    <a:cubicBezTo>
                      <a:pt x="1566" y="35677"/>
                      <a:pt x="11350" y="45434"/>
                      <a:pt x="23561" y="45434"/>
                    </a:cubicBezTo>
                    <a:close/>
                  </a:path>
                </a:pathLst>
              </a:custGeom>
              <a:solidFill>
                <a:srgbClr val="50E6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2" name="Freeform: Shape 261">
                <a:extLst>
                  <a:ext uri="{FF2B5EF4-FFF2-40B4-BE49-F238E27FC236}">
                    <a16:creationId xmlns:a16="http://schemas.microsoft.com/office/drawing/2014/main" id="{84479907-0FB3-41F3-9501-F5DD7E7730ED}"/>
                  </a:ext>
                </a:extLst>
              </p:cNvPr>
              <p:cNvSpPr/>
              <p:nvPr/>
            </p:nvSpPr>
            <p:spPr>
              <a:xfrm>
                <a:off x="4767470" y="607150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3" name="Freeform: Shape 262">
                <a:extLst>
                  <a:ext uri="{FF2B5EF4-FFF2-40B4-BE49-F238E27FC236}">
                    <a16:creationId xmlns:a16="http://schemas.microsoft.com/office/drawing/2014/main" id="{E0FB055D-F017-48F1-BBFE-F79067EDEC6B}"/>
                  </a:ext>
                </a:extLst>
              </p:cNvPr>
              <p:cNvSpPr/>
              <p:nvPr/>
            </p:nvSpPr>
            <p:spPr>
              <a:xfrm>
                <a:off x="4585211" y="607150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037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4" name="Freeform: Shape 263">
                <a:extLst>
                  <a:ext uri="{FF2B5EF4-FFF2-40B4-BE49-F238E27FC236}">
                    <a16:creationId xmlns:a16="http://schemas.microsoft.com/office/drawing/2014/main" id="{D8D34392-FE4D-4B64-8937-E0BEFCB4E047}"/>
                  </a:ext>
                </a:extLst>
              </p:cNvPr>
              <p:cNvSpPr/>
              <p:nvPr/>
            </p:nvSpPr>
            <p:spPr>
              <a:xfrm>
                <a:off x="4767470" y="5888997"/>
                <a:ext cx="22497" cy="22497"/>
              </a:xfrm>
              <a:custGeom>
                <a:avLst/>
                <a:gdLst>
                  <a:gd name="connsiteX0" fmla="*/ 12866 w 22497"/>
                  <a:gd name="connsiteY0" fmla="*/ 24105 h 22497"/>
                  <a:gd name="connsiteX1" fmla="*/ 24168 w 22497"/>
                  <a:gd name="connsiteY1" fmla="*/ 12835 h 22497"/>
                  <a:gd name="connsiteX2" fmla="*/ 12866 w 22497"/>
                  <a:gd name="connsiteY2" fmla="*/ 1566 h 22497"/>
                  <a:gd name="connsiteX3" fmla="*/ 1566 w 22497"/>
                  <a:gd name="connsiteY3" fmla="*/ 12835 h 22497"/>
                  <a:gd name="connsiteX4" fmla="*/ 12866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6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6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6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5" name="Freeform: Shape 264">
                <a:extLst>
                  <a:ext uri="{FF2B5EF4-FFF2-40B4-BE49-F238E27FC236}">
                    <a16:creationId xmlns:a16="http://schemas.microsoft.com/office/drawing/2014/main" id="{C6FACA45-57C0-41AA-B5F4-211D8179CE9A}"/>
                  </a:ext>
                </a:extLst>
              </p:cNvPr>
              <p:cNvSpPr/>
              <p:nvPr/>
            </p:nvSpPr>
            <p:spPr>
              <a:xfrm>
                <a:off x="4585211" y="5888997"/>
                <a:ext cx="22497" cy="22497"/>
              </a:xfrm>
              <a:custGeom>
                <a:avLst/>
                <a:gdLst>
                  <a:gd name="connsiteX0" fmla="*/ 12867 w 22497"/>
                  <a:gd name="connsiteY0" fmla="*/ 24105 h 22497"/>
                  <a:gd name="connsiteX1" fmla="*/ 24168 w 22497"/>
                  <a:gd name="connsiteY1" fmla="*/ 12835 h 22497"/>
                  <a:gd name="connsiteX2" fmla="*/ 12867 w 22497"/>
                  <a:gd name="connsiteY2" fmla="*/ 1566 h 22497"/>
                  <a:gd name="connsiteX3" fmla="*/ 1566 w 22497"/>
                  <a:gd name="connsiteY3" fmla="*/ 12835 h 22497"/>
                  <a:gd name="connsiteX4" fmla="*/ 12867 w 22497"/>
                  <a:gd name="connsiteY4" fmla="*/ 24105 h 22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97" h="22497">
                    <a:moveTo>
                      <a:pt x="12867" y="24105"/>
                    </a:moveTo>
                    <a:cubicBezTo>
                      <a:pt x="19086" y="24105"/>
                      <a:pt x="24168" y="19037"/>
                      <a:pt x="24168" y="12835"/>
                    </a:cubicBezTo>
                    <a:cubicBezTo>
                      <a:pt x="24168" y="6633"/>
                      <a:pt x="19086" y="1566"/>
                      <a:pt x="12867" y="1566"/>
                    </a:cubicBezTo>
                    <a:cubicBezTo>
                      <a:pt x="6647" y="1566"/>
                      <a:pt x="1566" y="6633"/>
                      <a:pt x="1566" y="12835"/>
                    </a:cubicBezTo>
                    <a:cubicBezTo>
                      <a:pt x="1566" y="19113"/>
                      <a:pt x="6647" y="24105"/>
                      <a:pt x="12867" y="241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4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3" name="gaming" descr=" gaming, controller">
              <a:extLst>
                <a:ext uri="{FF2B5EF4-FFF2-40B4-BE49-F238E27FC236}">
                  <a16:creationId xmlns:a16="http://schemas.microsoft.com/office/drawing/2014/main" id="{C5C3E2D6-40D4-47E9-B860-5C9C5B8C6D1C}"/>
                </a:ext>
              </a:extLst>
            </p:cNvPr>
            <p:cNvGrpSpPr/>
            <p:nvPr/>
          </p:nvGrpSpPr>
          <p:grpSpPr>
            <a:xfrm>
              <a:off x="7440270" y="3050167"/>
              <a:ext cx="629310" cy="629310"/>
              <a:chOff x="7205664" y="1190625"/>
              <a:chExt cx="509586" cy="509586"/>
            </a:xfrm>
          </p:grpSpPr>
          <p:sp>
            <p:nvSpPr>
              <p:cNvPr id="246" name="Freeform: Shape 245">
                <a:extLst>
                  <a:ext uri="{FF2B5EF4-FFF2-40B4-BE49-F238E27FC236}">
                    <a16:creationId xmlns:a16="http://schemas.microsoft.com/office/drawing/2014/main" id="{3AA882A9-09D7-4E84-A26D-757617947877}"/>
                  </a:ext>
                </a:extLst>
              </p:cNvPr>
              <p:cNvSpPr/>
              <p:nvPr/>
            </p:nvSpPr>
            <p:spPr>
              <a:xfrm>
                <a:off x="7206707" y="1287241"/>
                <a:ext cx="499079" cy="330968"/>
              </a:xfrm>
              <a:custGeom>
                <a:avLst/>
                <a:gdLst>
                  <a:gd name="connsiteX0" fmla="*/ 384012 w 499079"/>
                  <a:gd name="connsiteY0" fmla="*/ 5475 h 330968"/>
                  <a:gd name="connsiteX1" fmla="*/ 316922 w 499079"/>
                  <a:gd name="connsiteY1" fmla="*/ 12131 h 330968"/>
                  <a:gd name="connsiteX2" fmla="*/ 251429 w 499079"/>
                  <a:gd name="connsiteY2" fmla="*/ 25265 h 330968"/>
                  <a:gd name="connsiteX3" fmla="*/ 185936 w 499079"/>
                  <a:gd name="connsiteY3" fmla="*/ 12131 h 330968"/>
                  <a:gd name="connsiteX4" fmla="*/ 118845 w 499079"/>
                  <a:gd name="connsiteY4" fmla="*/ 5475 h 330968"/>
                  <a:gd name="connsiteX5" fmla="*/ 17056 w 499079"/>
                  <a:gd name="connsiteY5" fmla="*/ 155719 h 330968"/>
                  <a:gd name="connsiteX6" fmla="*/ 31255 w 499079"/>
                  <a:gd name="connsiteY6" fmla="*/ 325664 h 330968"/>
                  <a:gd name="connsiteX7" fmla="*/ 128962 w 499079"/>
                  <a:gd name="connsiteY7" fmla="*/ 270465 h 330968"/>
                  <a:gd name="connsiteX8" fmla="*/ 135262 w 499079"/>
                  <a:gd name="connsiteY8" fmla="*/ 263277 h 330968"/>
                  <a:gd name="connsiteX9" fmla="*/ 251429 w 499079"/>
                  <a:gd name="connsiteY9" fmla="*/ 225560 h 330968"/>
                  <a:gd name="connsiteX10" fmla="*/ 367595 w 499079"/>
                  <a:gd name="connsiteY10" fmla="*/ 263277 h 330968"/>
                  <a:gd name="connsiteX11" fmla="*/ 373896 w 499079"/>
                  <a:gd name="connsiteY11" fmla="*/ 270465 h 330968"/>
                  <a:gd name="connsiteX12" fmla="*/ 455806 w 499079"/>
                  <a:gd name="connsiteY12" fmla="*/ 328947 h 330968"/>
                  <a:gd name="connsiteX13" fmla="*/ 471603 w 499079"/>
                  <a:gd name="connsiteY13" fmla="*/ 325664 h 330968"/>
                  <a:gd name="connsiteX14" fmla="*/ 485891 w 499079"/>
                  <a:gd name="connsiteY14" fmla="*/ 155719 h 330968"/>
                  <a:gd name="connsiteX15" fmla="*/ 384012 w 499079"/>
                  <a:gd name="connsiteY15" fmla="*/ 5475 h 330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99079" h="330968">
                    <a:moveTo>
                      <a:pt x="384012" y="5475"/>
                    </a:moveTo>
                    <a:cubicBezTo>
                      <a:pt x="355614" y="-2068"/>
                      <a:pt x="336801" y="4765"/>
                      <a:pt x="316922" y="12131"/>
                    </a:cubicBezTo>
                    <a:cubicBezTo>
                      <a:pt x="300238" y="18254"/>
                      <a:pt x="281247" y="25265"/>
                      <a:pt x="251429" y="25265"/>
                    </a:cubicBezTo>
                    <a:cubicBezTo>
                      <a:pt x="221611" y="25265"/>
                      <a:pt x="202619" y="18254"/>
                      <a:pt x="185936" y="12131"/>
                    </a:cubicBezTo>
                    <a:cubicBezTo>
                      <a:pt x="166057" y="4765"/>
                      <a:pt x="147332" y="-2157"/>
                      <a:pt x="118845" y="5475"/>
                    </a:cubicBezTo>
                    <a:cubicBezTo>
                      <a:pt x="63380" y="20384"/>
                      <a:pt x="38709" y="73986"/>
                      <a:pt x="17056" y="155719"/>
                    </a:cubicBezTo>
                    <a:cubicBezTo>
                      <a:pt x="-7083" y="246415"/>
                      <a:pt x="-1581" y="311554"/>
                      <a:pt x="31255" y="325664"/>
                    </a:cubicBezTo>
                    <a:cubicBezTo>
                      <a:pt x="66486" y="340839"/>
                      <a:pt x="102605" y="300105"/>
                      <a:pt x="128962" y="270465"/>
                    </a:cubicBezTo>
                    <a:lnTo>
                      <a:pt x="135262" y="263277"/>
                    </a:lnTo>
                    <a:cubicBezTo>
                      <a:pt x="157715" y="237363"/>
                      <a:pt x="203063" y="225560"/>
                      <a:pt x="251429" y="225560"/>
                    </a:cubicBezTo>
                    <a:cubicBezTo>
                      <a:pt x="309379" y="225560"/>
                      <a:pt x="345143" y="237363"/>
                      <a:pt x="367595" y="263277"/>
                    </a:cubicBezTo>
                    <a:lnTo>
                      <a:pt x="373896" y="270465"/>
                    </a:lnTo>
                    <a:cubicBezTo>
                      <a:pt x="396348" y="295757"/>
                      <a:pt x="425811" y="328947"/>
                      <a:pt x="455806" y="328947"/>
                    </a:cubicBezTo>
                    <a:cubicBezTo>
                      <a:pt x="461042" y="328947"/>
                      <a:pt x="466278" y="327971"/>
                      <a:pt x="471603" y="325664"/>
                    </a:cubicBezTo>
                    <a:cubicBezTo>
                      <a:pt x="504438" y="311554"/>
                      <a:pt x="509940" y="246415"/>
                      <a:pt x="485891" y="155719"/>
                    </a:cubicBezTo>
                    <a:cubicBezTo>
                      <a:pt x="464148" y="73986"/>
                      <a:pt x="439566" y="20295"/>
                      <a:pt x="384012" y="5475"/>
                    </a:cubicBezTo>
                    <a:close/>
                  </a:path>
                </a:pathLst>
              </a:custGeom>
              <a:solidFill>
                <a:srgbClr val="0078D4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7" name="Freeform: Shape 246">
                <a:extLst>
                  <a:ext uri="{FF2B5EF4-FFF2-40B4-BE49-F238E27FC236}">
                    <a16:creationId xmlns:a16="http://schemas.microsoft.com/office/drawing/2014/main" id="{6D3233B9-DFE4-4E52-8639-5A3AA7E18714}"/>
                  </a:ext>
                </a:extLst>
              </p:cNvPr>
              <p:cNvSpPr/>
              <p:nvPr/>
            </p:nvSpPr>
            <p:spPr>
              <a:xfrm>
                <a:off x="7309642" y="1376468"/>
                <a:ext cx="84055" cy="84055"/>
              </a:xfrm>
              <a:custGeom>
                <a:avLst/>
                <a:gdLst>
                  <a:gd name="connsiteX0" fmla="*/ 83088 w 84055"/>
                  <a:gd name="connsiteY0" fmla="*/ 42620 h 84055"/>
                  <a:gd name="connsiteX1" fmla="*/ 42620 w 84055"/>
                  <a:gd name="connsiteY1" fmla="*/ 83087 h 84055"/>
                  <a:gd name="connsiteX2" fmla="*/ 2153 w 84055"/>
                  <a:gd name="connsiteY2" fmla="*/ 42620 h 84055"/>
                  <a:gd name="connsiteX3" fmla="*/ 42620 w 84055"/>
                  <a:gd name="connsiteY3" fmla="*/ 2153 h 84055"/>
                  <a:gd name="connsiteX4" fmla="*/ 83088 w 84055"/>
                  <a:gd name="connsiteY4" fmla="*/ 42620 h 84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55" h="84055">
                    <a:moveTo>
                      <a:pt x="83088" y="42620"/>
                    </a:moveTo>
                    <a:cubicBezTo>
                      <a:pt x="83088" y="64983"/>
                      <a:pt x="64984" y="83087"/>
                      <a:pt x="42620" y="83087"/>
                    </a:cubicBezTo>
                    <a:cubicBezTo>
                      <a:pt x="20257" y="83087"/>
                      <a:pt x="2153" y="64983"/>
                      <a:pt x="2153" y="42620"/>
                    </a:cubicBezTo>
                    <a:cubicBezTo>
                      <a:pt x="2153" y="20256"/>
                      <a:pt x="20257" y="2153"/>
                      <a:pt x="42620" y="2153"/>
                    </a:cubicBezTo>
                    <a:cubicBezTo>
                      <a:pt x="64984" y="2153"/>
                      <a:pt x="83088" y="20345"/>
                      <a:pt x="83088" y="42620"/>
                    </a:cubicBezTo>
                    <a:close/>
                  </a:path>
                </a:pathLst>
              </a:custGeom>
              <a:solidFill>
                <a:srgbClr val="50E6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Freeform: Shape 247">
                <a:extLst>
                  <a:ext uri="{FF2B5EF4-FFF2-40B4-BE49-F238E27FC236}">
                    <a16:creationId xmlns:a16="http://schemas.microsoft.com/office/drawing/2014/main" id="{17A00477-52A1-4424-B662-7A16C1AA7B00}"/>
                  </a:ext>
                </a:extLst>
              </p:cNvPr>
              <p:cNvSpPr/>
              <p:nvPr/>
            </p:nvSpPr>
            <p:spPr>
              <a:xfrm>
                <a:off x="7548634" y="1376550"/>
                <a:ext cx="31521" cy="31521"/>
              </a:xfrm>
              <a:custGeom>
                <a:avLst/>
                <a:gdLst>
                  <a:gd name="connsiteX0" fmla="*/ 29664 w 31520"/>
                  <a:gd name="connsiteY0" fmla="*/ 15908 h 31520"/>
                  <a:gd name="connsiteX1" fmla="*/ 15909 w 31520"/>
                  <a:gd name="connsiteY1" fmla="*/ 29664 h 31520"/>
                  <a:gd name="connsiteX2" fmla="*/ 2153 w 31520"/>
                  <a:gd name="connsiteY2" fmla="*/ 15908 h 31520"/>
                  <a:gd name="connsiteX3" fmla="*/ 15909 w 31520"/>
                  <a:gd name="connsiteY3" fmla="*/ 2153 h 31520"/>
                  <a:gd name="connsiteX4" fmla="*/ 29664 w 31520"/>
                  <a:gd name="connsiteY4" fmla="*/ 15908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4" y="15908"/>
                    </a:moveTo>
                    <a:cubicBezTo>
                      <a:pt x="29664" y="23540"/>
                      <a:pt x="23451" y="29664"/>
                      <a:pt x="15909" y="29664"/>
                    </a:cubicBezTo>
                    <a:cubicBezTo>
                      <a:pt x="8276" y="29664"/>
                      <a:pt x="2153" y="23451"/>
                      <a:pt x="2153" y="15908"/>
                    </a:cubicBezTo>
                    <a:cubicBezTo>
                      <a:pt x="2153" y="8276"/>
                      <a:pt x="8365" y="2153"/>
                      <a:pt x="15909" y="2153"/>
                    </a:cubicBezTo>
                    <a:cubicBezTo>
                      <a:pt x="23451" y="2153"/>
                      <a:pt x="29664" y="8365"/>
                      <a:pt x="29664" y="15908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Freeform: Shape 248">
                <a:extLst>
                  <a:ext uri="{FF2B5EF4-FFF2-40B4-BE49-F238E27FC236}">
                    <a16:creationId xmlns:a16="http://schemas.microsoft.com/office/drawing/2014/main" id="{F1FB2FF1-C5F0-4E7F-B58C-4CE7F668C726}"/>
                  </a:ext>
                </a:extLst>
              </p:cNvPr>
              <p:cNvSpPr/>
              <p:nvPr/>
            </p:nvSpPr>
            <p:spPr>
              <a:xfrm>
                <a:off x="7522008" y="1428921"/>
                <a:ext cx="31521" cy="31521"/>
              </a:xfrm>
              <a:custGeom>
                <a:avLst/>
                <a:gdLst>
                  <a:gd name="connsiteX0" fmla="*/ 29663 w 31520"/>
                  <a:gd name="connsiteY0" fmla="*/ 15909 h 31520"/>
                  <a:gd name="connsiteX1" fmla="*/ 15908 w 31520"/>
                  <a:gd name="connsiteY1" fmla="*/ 29664 h 31520"/>
                  <a:gd name="connsiteX2" fmla="*/ 2153 w 31520"/>
                  <a:gd name="connsiteY2" fmla="*/ 15909 h 31520"/>
                  <a:gd name="connsiteX3" fmla="*/ 15908 w 31520"/>
                  <a:gd name="connsiteY3" fmla="*/ 2153 h 31520"/>
                  <a:gd name="connsiteX4" fmla="*/ 29663 w 31520"/>
                  <a:gd name="connsiteY4" fmla="*/ 15909 h 315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20" h="31520">
                    <a:moveTo>
                      <a:pt x="29663" y="15909"/>
                    </a:moveTo>
                    <a:cubicBezTo>
                      <a:pt x="29663" y="23540"/>
                      <a:pt x="23451" y="29664"/>
                      <a:pt x="15908" y="29664"/>
                    </a:cubicBezTo>
                    <a:cubicBezTo>
                      <a:pt x="8276" y="29664"/>
                      <a:pt x="2153" y="23451"/>
                      <a:pt x="2153" y="15909"/>
                    </a:cubicBezTo>
                    <a:cubicBezTo>
                      <a:pt x="2153" y="8276"/>
                      <a:pt x="8365" y="2153"/>
                      <a:pt x="15908" y="2153"/>
                    </a:cubicBezTo>
                    <a:cubicBezTo>
                      <a:pt x="23451" y="2153"/>
                      <a:pt x="29663" y="8365"/>
                      <a:pt x="29663" y="15909"/>
                    </a:cubicBezTo>
                    <a:close/>
                  </a:path>
                </a:pathLst>
              </a:custGeom>
              <a:solidFill>
                <a:srgbClr val="FFFFFF"/>
              </a:solidFill>
              <a:ln w="520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192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3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4" name="phone" descr="phone">
              <a:extLst>
                <a:ext uri="{FF2B5EF4-FFF2-40B4-BE49-F238E27FC236}">
                  <a16:creationId xmlns:a16="http://schemas.microsoft.com/office/drawing/2014/main" id="{637FD40A-3D9A-468E-9F3D-C94B37CAA205}"/>
                </a:ext>
              </a:extLst>
            </p:cNvPr>
            <p:cNvGrpSpPr/>
            <p:nvPr/>
          </p:nvGrpSpPr>
          <p:grpSpPr>
            <a:xfrm>
              <a:off x="5948868" y="3108101"/>
              <a:ext cx="302660" cy="513442"/>
              <a:chOff x="7648576" y="1841501"/>
              <a:chExt cx="177800" cy="301625"/>
            </a:xfrm>
          </p:grpSpPr>
          <p:sp>
            <p:nvSpPr>
              <p:cNvPr id="242" name="Freeform 48">
                <a:extLst>
                  <a:ext uri="{FF2B5EF4-FFF2-40B4-BE49-F238E27FC236}">
                    <a16:creationId xmlns:a16="http://schemas.microsoft.com/office/drawing/2014/main" id="{27C7C333-1208-4F13-BDF6-947A2EFE66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2051051"/>
                <a:ext cx="177800" cy="92075"/>
              </a:xfrm>
              <a:custGeom>
                <a:avLst/>
                <a:gdLst>
                  <a:gd name="T0" fmla="*/ 53 w 106"/>
                  <a:gd name="T1" fmla="*/ 0 h 54"/>
                  <a:gd name="T2" fmla="*/ 0 w 106"/>
                  <a:gd name="T3" fmla="*/ 16 h 54"/>
                  <a:gd name="T4" fmla="*/ 0 w 106"/>
                  <a:gd name="T5" fmla="*/ 44 h 54"/>
                  <a:gd name="T6" fmla="*/ 9 w 106"/>
                  <a:gd name="T7" fmla="*/ 54 h 54"/>
                  <a:gd name="T8" fmla="*/ 96 w 106"/>
                  <a:gd name="T9" fmla="*/ 54 h 54"/>
                  <a:gd name="T10" fmla="*/ 106 w 106"/>
                  <a:gd name="T11" fmla="*/ 44 h 54"/>
                  <a:gd name="T12" fmla="*/ 106 w 106"/>
                  <a:gd name="T13" fmla="*/ 16 h 54"/>
                  <a:gd name="T14" fmla="*/ 53 w 106"/>
                  <a:gd name="T1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6" h="54">
                    <a:moveTo>
                      <a:pt x="53" y="0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0" y="49"/>
                      <a:pt x="4" y="54"/>
                      <a:pt x="9" y="54"/>
                    </a:cubicBezTo>
                    <a:cubicBezTo>
                      <a:pt x="96" y="54"/>
                      <a:pt x="96" y="54"/>
                      <a:pt x="96" y="54"/>
                    </a:cubicBezTo>
                    <a:cubicBezTo>
                      <a:pt x="102" y="54"/>
                      <a:pt x="106" y="49"/>
                      <a:pt x="106" y="44"/>
                    </a:cubicBezTo>
                    <a:cubicBezTo>
                      <a:pt x="106" y="16"/>
                      <a:pt x="106" y="16"/>
                      <a:pt x="106" y="16"/>
                    </a:cubicBezTo>
                    <a:lnTo>
                      <a:pt x="53" y="0"/>
                    </a:lnTo>
                    <a:close/>
                  </a:path>
                </a:pathLst>
              </a:custGeom>
              <a:solidFill>
                <a:srgbClr val="3BCB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3" name="Rectangle 242">
                <a:extLst>
                  <a:ext uri="{FF2B5EF4-FFF2-40B4-BE49-F238E27FC236}">
                    <a16:creationId xmlns:a16="http://schemas.microsoft.com/office/drawing/2014/main" id="{A85A13EB-19EE-426F-9267-8A807A845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1601" y="2100264"/>
                <a:ext cx="33338" cy="19050"/>
              </a:xfrm>
              <a:prstGeom prst="rect">
                <a:avLst/>
              </a:prstGeom>
              <a:solidFill>
                <a:srgbClr val="4FE4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4" name="Freeform 50">
                <a:extLst>
                  <a:ext uri="{FF2B5EF4-FFF2-40B4-BE49-F238E27FC236}">
                    <a16:creationId xmlns:a16="http://schemas.microsoft.com/office/drawing/2014/main" id="{9D52DAAB-6C1C-41C0-ADF0-61EB8D57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6538"/>
              </a:xfrm>
              <a:custGeom>
                <a:avLst/>
                <a:gdLst>
                  <a:gd name="T0" fmla="*/ 96 w 106"/>
                  <a:gd name="T1" fmla="*/ 0 h 141"/>
                  <a:gd name="T2" fmla="*/ 9 w 106"/>
                  <a:gd name="T3" fmla="*/ 0 h 141"/>
                  <a:gd name="T4" fmla="*/ 0 w 106"/>
                  <a:gd name="T5" fmla="*/ 9 h 141"/>
                  <a:gd name="T6" fmla="*/ 0 w 106"/>
                  <a:gd name="T7" fmla="*/ 140 h 141"/>
                  <a:gd name="T8" fmla="*/ 106 w 106"/>
                  <a:gd name="T9" fmla="*/ 141 h 141"/>
                  <a:gd name="T10" fmla="*/ 106 w 106"/>
                  <a:gd name="T11" fmla="*/ 9 h 141"/>
                  <a:gd name="T12" fmla="*/ 96 w 106"/>
                  <a:gd name="T13" fmla="*/ 0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1">
                    <a:moveTo>
                      <a:pt x="96" y="0"/>
                    </a:move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141"/>
                      <a:pt x="106" y="141"/>
                      <a:pt x="106" y="141"/>
                    </a:cubicBezTo>
                    <a:cubicBezTo>
                      <a:pt x="106" y="9"/>
                      <a:pt x="106" y="9"/>
                      <a:pt x="106" y="9"/>
                    </a:cubicBezTo>
                    <a:cubicBezTo>
                      <a:pt x="106" y="4"/>
                      <a:pt x="102" y="0"/>
                      <a:pt x="96" y="0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5" name="Freeform 175">
                <a:extLst>
                  <a:ext uri="{FF2B5EF4-FFF2-40B4-BE49-F238E27FC236}">
                    <a16:creationId xmlns:a16="http://schemas.microsoft.com/office/drawing/2014/main" id="{83E81E61-62EC-4EE9-A6CE-3DD92662FC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8576" y="1841501"/>
                <a:ext cx="177800" cy="234950"/>
              </a:xfrm>
              <a:custGeom>
                <a:avLst/>
                <a:gdLst>
                  <a:gd name="T0" fmla="*/ 106 w 106"/>
                  <a:gd name="T1" fmla="*/ 9 h 140"/>
                  <a:gd name="T2" fmla="*/ 96 w 106"/>
                  <a:gd name="T3" fmla="*/ 0 h 140"/>
                  <a:gd name="T4" fmla="*/ 9 w 106"/>
                  <a:gd name="T5" fmla="*/ 0 h 140"/>
                  <a:gd name="T6" fmla="*/ 0 w 106"/>
                  <a:gd name="T7" fmla="*/ 9 h 140"/>
                  <a:gd name="T8" fmla="*/ 0 w 106"/>
                  <a:gd name="T9" fmla="*/ 140 h 140"/>
                  <a:gd name="T10" fmla="*/ 106 w 106"/>
                  <a:gd name="T11" fmla="*/ 34 h 140"/>
                  <a:gd name="T12" fmla="*/ 106 w 106"/>
                  <a:gd name="T13" fmla="*/ 9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6" h="140">
                    <a:moveTo>
                      <a:pt x="106" y="9"/>
                    </a:moveTo>
                    <a:cubicBezTo>
                      <a:pt x="106" y="4"/>
                      <a:pt x="102" y="0"/>
                      <a:pt x="96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9"/>
                    </a:cubicBezTo>
                    <a:cubicBezTo>
                      <a:pt x="0" y="140"/>
                      <a:pt x="0" y="140"/>
                      <a:pt x="0" y="140"/>
                    </a:cubicBezTo>
                    <a:cubicBezTo>
                      <a:pt x="106" y="34"/>
                      <a:pt x="106" y="34"/>
                      <a:pt x="106" y="34"/>
                    </a:cubicBezTo>
                    <a:lnTo>
                      <a:pt x="106" y="9"/>
                    </a:lnTo>
                    <a:close/>
                  </a:path>
                </a:pathLst>
              </a:custGeom>
              <a:solidFill>
                <a:srgbClr val="3BCB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5" name="monitor 1" descr="monitor, desktop">
              <a:extLst>
                <a:ext uri="{FF2B5EF4-FFF2-40B4-BE49-F238E27FC236}">
                  <a16:creationId xmlns:a16="http://schemas.microsoft.com/office/drawing/2014/main" id="{32F188D8-C5EA-4DBC-9E5A-EA2C44EF9B6F}"/>
                </a:ext>
              </a:extLst>
            </p:cNvPr>
            <p:cNvGrpSpPr/>
            <p:nvPr/>
          </p:nvGrpSpPr>
          <p:grpSpPr>
            <a:xfrm>
              <a:off x="876832" y="3153600"/>
              <a:ext cx="518366" cy="422446"/>
              <a:chOff x="4233864" y="1827214"/>
              <a:chExt cx="403225" cy="328613"/>
            </a:xfrm>
          </p:grpSpPr>
          <p:sp>
            <p:nvSpPr>
              <p:cNvPr id="239" name="Freeform 53">
                <a:extLst>
                  <a:ext uri="{FF2B5EF4-FFF2-40B4-BE49-F238E27FC236}">
                    <a16:creationId xmlns:a16="http://schemas.microsoft.com/office/drawing/2014/main" id="{D8DEDD5F-6B25-4190-A45C-B1273A40C4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403225" cy="246063"/>
              </a:xfrm>
              <a:custGeom>
                <a:avLst/>
                <a:gdLst>
                  <a:gd name="T0" fmla="*/ 0 w 240"/>
                  <a:gd name="T1" fmla="*/ 11 h 147"/>
                  <a:gd name="T2" fmla="*/ 0 w 240"/>
                  <a:gd name="T3" fmla="*/ 137 h 147"/>
                  <a:gd name="T4" fmla="*/ 11 w 240"/>
                  <a:gd name="T5" fmla="*/ 147 h 147"/>
                  <a:gd name="T6" fmla="*/ 230 w 240"/>
                  <a:gd name="T7" fmla="*/ 147 h 147"/>
                  <a:gd name="T8" fmla="*/ 240 w 240"/>
                  <a:gd name="T9" fmla="*/ 137 h 147"/>
                  <a:gd name="T10" fmla="*/ 240 w 240"/>
                  <a:gd name="T11" fmla="*/ 11 h 147"/>
                  <a:gd name="T12" fmla="*/ 230 w 240"/>
                  <a:gd name="T13" fmla="*/ 0 h 147"/>
                  <a:gd name="T14" fmla="*/ 11 w 240"/>
                  <a:gd name="T15" fmla="*/ 0 h 147"/>
                  <a:gd name="T16" fmla="*/ 0 w 240"/>
                  <a:gd name="T17" fmla="*/ 11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147">
                    <a:moveTo>
                      <a:pt x="0" y="11"/>
                    </a:moveTo>
                    <a:cubicBezTo>
                      <a:pt x="0" y="137"/>
                      <a:pt x="0" y="137"/>
                      <a:pt x="0" y="137"/>
                    </a:cubicBezTo>
                    <a:cubicBezTo>
                      <a:pt x="0" y="142"/>
                      <a:pt x="5" y="147"/>
                      <a:pt x="11" y="147"/>
                    </a:cubicBezTo>
                    <a:cubicBezTo>
                      <a:pt x="230" y="147"/>
                      <a:pt x="230" y="147"/>
                      <a:pt x="230" y="147"/>
                    </a:cubicBezTo>
                    <a:cubicBezTo>
                      <a:pt x="236" y="147"/>
                      <a:pt x="240" y="142"/>
                      <a:pt x="240" y="137"/>
                    </a:cubicBezTo>
                    <a:cubicBezTo>
                      <a:pt x="240" y="11"/>
                      <a:pt x="240" y="11"/>
                      <a:pt x="240" y="11"/>
                    </a:cubicBezTo>
                    <a:cubicBezTo>
                      <a:pt x="240" y="5"/>
                      <a:pt x="236" y="0"/>
                      <a:pt x="23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0" name="Freeform 54">
                <a:extLst>
                  <a:ext uri="{FF2B5EF4-FFF2-40B4-BE49-F238E27FC236}">
                    <a16:creationId xmlns:a16="http://schemas.microsoft.com/office/drawing/2014/main" id="{8734BABB-9252-4410-AF9A-A8D84D6C1B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2011364"/>
                <a:ext cx="403225" cy="144463"/>
              </a:xfrm>
              <a:custGeom>
                <a:avLst/>
                <a:gdLst>
                  <a:gd name="T0" fmla="*/ 0 w 240"/>
                  <a:gd name="T1" fmla="*/ 0 h 86"/>
                  <a:gd name="T2" fmla="*/ 0 w 240"/>
                  <a:gd name="T3" fmla="*/ 27 h 86"/>
                  <a:gd name="T4" fmla="*/ 11 w 240"/>
                  <a:gd name="T5" fmla="*/ 37 h 86"/>
                  <a:gd name="T6" fmla="*/ 115 w 240"/>
                  <a:gd name="T7" fmla="*/ 37 h 86"/>
                  <a:gd name="T8" fmla="*/ 115 w 240"/>
                  <a:gd name="T9" fmla="*/ 74 h 86"/>
                  <a:gd name="T10" fmla="*/ 59 w 240"/>
                  <a:gd name="T11" fmla="*/ 74 h 86"/>
                  <a:gd name="T12" fmla="*/ 59 w 240"/>
                  <a:gd name="T13" fmla="*/ 86 h 86"/>
                  <a:gd name="T14" fmla="*/ 182 w 240"/>
                  <a:gd name="T15" fmla="*/ 86 h 86"/>
                  <a:gd name="T16" fmla="*/ 182 w 240"/>
                  <a:gd name="T17" fmla="*/ 74 h 86"/>
                  <a:gd name="T18" fmla="*/ 126 w 240"/>
                  <a:gd name="T19" fmla="*/ 74 h 86"/>
                  <a:gd name="T20" fmla="*/ 126 w 240"/>
                  <a:gd name="T21" fmla="*/ 37 h 86"/>
                  <a:gd name="T22" fmla="*/ 230 w 240"/>
                  <a:gd name="T23" fmla="*/ 37 h 86"/>
                  <a:gd name="T24" fmla="*/ 240 w 240"/>
                  <a:gd name="T25" fmla="*/ 27 h 86"/>
                  <a:gd name="T26" fmla="*/ 240 w 240"/>
                  <a:gd name="T27" fmla="*/ 0 h 86"/>
                  <a:gd name="T28" fmla="*/ 0 w 240"/>
                  <a:gd name="T2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0" h="86">
                    <a:moveTo>
                      <a:pt x="0" y="0"/>
                    </a:moveTo>
                    <a:cubicBezTo>
                      <a:pt x="0" y="27"/>
                      <a:pt x="0" y="27"/>
                      <a:pt x="0" y="27"/>
                    </a:cubicBezTo>
                    <a:cubicBezTo>
                      <a:pt x="0" y="32"/>
                      <a:pt x="5" y="37"/>
                      <a:pt x="11" y="37"/>
                    </a:cubicBezTo>
                    <a:cubicBezTo>
                      <a:pt x="115" y="37"/>
                      <a:pt x="115" y="37"/>
                      <a:pt x="115" y="37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59" y="74"/>
                      <a:pt x="59" y="74"/>
                      <a:pt x="59" y="74"/>
                    </a:cubicBezTo>
                    <a:cubicBezTo>
                      <a:pt x="59" y="86"/>
                      <a:pt x="59" y="86"/>
                      <a:pt x="59" y="86"/>
                    </a:cubicBezTo>
                    <a:cubicBezTo>
                      <a:pt x="182" y="86"/>
                      <a:pt x="182" y="86"/>
                      <a:pt x="182" y="86"/>
                    </a:cubicBezTo>
                    <a:cubicBezTo>
                      <a:pt x="182" y="74"/>
                      <a:pt x="182" y="74"/>
                      <a:pt x="182" y="74"/>
                    </a:cubicBezTo>
                    <a:cubicBezTo>
                      <a:pt x="126" y="74"/>
                      <a:pt x="126" y="74"/>
                      <a:pt x="126" y="74"/>
                    </a:cubicBezTo>
                    <a:cubicBezTo>
                      <a:pt x="126" y="37"/>
                      <a:pt x="126" y="37"/>
                      <a:pt x="126" y="37"/>
                    </a:cubicBezTo>
                    <a:cubicBezTo>
                      <a:pt x="230" y="37"/>
                      <a:pt x="230" y="37"/>
                      <a:pt x="230" y="37"/>
                    </a:cubicBezTo>
                    <a:cubicBezTo>
                      <a:pt x="236" y="37"/>
                      <a:pt x="240" y="32"/>
                      <a:pt x="240" y="27"/>
                    </a:cubicBezTo>
                    <a:cubicBezTo>
                      <a:pt x="240" y="0"/>
                      <a:pt x="240" y="0"/>
                      <a:pt x="24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3BCB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1" name="Freeform 173">
                <a:extLst>
                  <a:ext uri="{FF2B5EF4-FFF2-40B4-BE49-F238E27FC236}">
                    <a16:creationId xmlns:a16="http://schemas.microsoft.com/office/drawing/2014/main" id="{998201E1-EA6D-498B-99BD-A4B5EB8722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33864" y="1827214"/>
                <a:ext cx="228600" cy="184150"/>
              </a:xfrm>
              <a:custGeom>
                <a:avLst/>
                <a:gdLst>
                  <a:gd name="T0" fmla="*/ 0 w 136"/>
                  <a:gd name="T1" fmla="*/ 110 h 110"/>
                  <a:gd name="T2" fmla="*/ 27 w 136"/>
                  <a:gd name="T3" fmla="*/ 110 h 110"/>
                  <a:gd name="T4" fmla="*/ 136 w 136"/>
                  <a:gd name="T5" fmla="*/ 0 h 110"/>
                  <a:gd name="T6" fmla="*/ 10 w 136"/>
                  <a:gd name="T7" fmla="*/ 0 h 110"/>
                  <a:gd name="T8" fmla="*/ 0 w 136"/>
                  <a:gd name="T9" fmla="*/ 10 h 110"/>
                  <a:gd name="T10" fmla="*/ 0 w 136"/>
                  <a:gd name="T11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6" h="110">
                    <a:moveTo>
                      <a:pt x="0" y="110"/>
                    </a:moveTo>
                    <a:cubicBezTo>
                      <a:pt x="27" y="110"/>
                      <a:pt x="27" y="110"/>
                      <a:pt x="27" y="110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5" y="0"/>
                      <a:pt x="0" y="5"/>
                      <a:pt x="0" y="10"/>
                    </a:cubicBezTo>
                    <a:lnTo>
                      <a:pt x="0" y="110"/>
                    </a:lnTo>
                    <a:close/>
                  </a:path>
                </a:pathLst>
              </a:custGeom>
              <a:solidFill>
                <a:srgbClr val="3BCBFF"/>
              </a:solidFill>
              <a:ln>
                <a:noFill/>
              </a:ln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06" name="IoT 3" descr="IoT, create safer cities">
              <a:extLst>
                <a:ext uri="{FF2B5EF4-FFF2-40B4-BE49-F238E27FC236}">
                  <a16:creationId xmlns:a16="http://schemas.microsoft.com/office/drawing/2014/main" id="{E2790104-5073-4E3E-9125-4C44510BF67A}"/>
                </a:ext>
              </a:extLst>
            </p:cNvPr>
            <p:cNvGrpSpPr/>
            <p:nvPr/>
          </p:nvGrpSpPr>
          <p:grpSpPr>
            <a:xfrm>
              <a:off x="9131303" y="3087451"/>
              <a:ext cx="556698" cy="554742"/>
              <a:chOff x="5433319" y="4819498"/>
              <a:chExt cx="403602" cy="402184"/>
            </a:xfrm>
          </p:grpSpPr>
          <p:sp>
            <p:nvSpPr>
              <p:cNvPr id="222" name="Rectangle 854">
                <a:extLst>
                  <a:ext uri="{FF2B5EF4-FFF2-40B4-BE49-F238E27FC236}">
                    <a16:creationId xmlns:a16="http://schemas.microsoft.com/office/drawing/2014/main" id="{4B0334DA-2A7D-4807-8F5E-320251F6E1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30710" y="5030503"/>
                <a:ext cx="62311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3" name="Freeform 855">
                <a:extLst>
                  <a:ext uri="{FF2B5EF4-FFF2-40B4-BE49-F238E27FC236}">
                    <a16:creationId xmlns:a16="http://schemas.microsoft.com/office/drawing/2014/main" id="{7B48E1FD-135A-4CD7-B8CC-78B3542F4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33319" y="4819498"/>
                <a:ext cx="403602" cy="201092"/>
              </a:xfrm>
              <a:custGeom>
                <a:avLst/>
                <a:gdLst>
                  <a:gd name="T0" fmla="*/ 192 w 384"/>
                  <a:gd name="T1" fmla="*/ 0 h 192"/>
                  <a:gd name="T2" fmla="*/ 0 w 384"/>
                  <a:gd name="T3" fmla="*/ 192 h 192"/>
                  <a:gd name="T4" fmla="*/ 41 w 384"/>
                  <a:gd name="T5" fmla="*/ 192 h 192"/>
                  <a:gd name="T6" fmla="*/ 85 w 384"/>
                  <a:gd name="T7" fmla="*/ 85 h 192"/>
                  <a:gd name="T8" fmla="*/ 192 w 384"/>
                  <a:gd name="T9" fmla="*/ 41 h 192"/>
                  <a:gd name="T10" fmla="*/ 299 w 384"/>
                  <a:gd name="T11" fmla="*/ 85 h 192"/>
                  <a:gd name="T12" fmla="*/ 343 w 384"/>
                  <a:gd name="T13" fmla="*/ 192 h 192"/>
                  <a:gd name="T14" fmla="*/ 384 w 384"/>
                  <a:gd name="T15" fmla="*/ 192 h 192"/>
                  <a:gd name="T16" fmla="*/ 192 w 384"/>
                  <a:gd name="T17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4" h="192">
                    <a:moveTo>
                      <a:pt x="192" y="0"/>
                    </a:moveTo>
                    <a:cubicBezTo>
                      <a:pt x="86" y="0"/>
                      <a:pt x="0" y="86"/>
                      <a:pt x="0" y="192"/>
                    </a:cubicBezTo>
                    <a:cubicBezTo>
                      <a:pt x="41" y="192"/>
                      <a:pt x="41" y="192"/>
                      <a:pt x="41" y="192"/>
                    </a:cubicBezTo>
                    <a:cubicBezTo>
                      <a:pt x="41" y="152"/>
                      <a:pt x="56" y="114"/>
                      <a:pt x="85" y="85"/>
                    </a:cubicBezTo>
                    <a:cubicBezTo>
                      <a:pt x="114" y="56"/>
                      <a:pt x="152" y="41"/>
                      <a:pt x="192" y="41"/>
                    </a:cubicBezTo>
                    <a:cubicBezTo>
                      <a:pt x="232" y="41"/>
                      <a:pt x="270" y="56"/>
                      <a:pt x="299" y="85"/>
                    </a:cubicBezTo>
                    <a:cubicBezTo>
                      <a:pt x="328" y="114"/>
                      <a:pt x="343" y="152"/>
                      <a:pt x="343" y="192"/>
                    </a:cubicBezTo>
                    <a:cubicBezTo>
                      <a:pt x="384" y="192"/>
                      <a:pt x="384" y="192"/>
                      <a:pt x="384" y="192"/>
                    </a:cubicBezTo>
                    <a:cubicBezTo>
                      <a:pt x="384" y="86"/>
                      <a:pt x="298" y="0"/>
                      <a:pt x="192" y="0"/>
                    </a:cubicBezTo>
                    <a:close/>
                  </a:path>
                </a:pathLst>
              </a:cu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4" name="Rectangle 856">
                <a:extLst>
                  <a:ext uri="{FF2B5EF4-FFF2-40B4-BE49-F238E27FC236}">
                    <a16:creationId xmlns:a16="http://schemas.microsoft.com/office/drawing/2014/main" id="{13D00C78-5B36-4A5B-80B6-B905E13E47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39530" y="4925708"/>
                <a:ext cx="191180" cy="295974"/>
              </a:xfrm>
              <a:prstGeom prst="rect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Rectangle 857">
                <a:extLst>
                  <a:ext uri="{FF2B5EF4-FFF2-40B4-BE49-F238E27FC236}">
                    <a16:creationId xmlns:a16="http://schemas.microsoft.com/office/drawing/2014/main" id="{548A7CCD-4317-46CC-859F-AAF7C45192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87133" y="5041832"/>
                <a:ext cx="127453" cy="169937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6" name="Rectangle 858">
                <a:extLst>
                  <a:ext uri="{FF2B5EF4-FFF2-40B4-BE49-F238E27FC236}">
                    <a16:creationId xmlns:a16="http://schemas.microsoft.com/office/drawing/2014/main" id="{FE41DBAD-6E40-4D8E-9D64-5A0D4FB853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97045" y="5051745"/>
                <a:ext cx="106211" cy="148695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7" name="Rectangle 859">
                <a:extLst>
                  <a:ext uri="{FF2B5EF4-FFF2-40B4-BE49-F238E27FC236}">
                    <a16:creationId xmlns:a16="http://schemas.microsoft.com/office/drawing/2014/main" id="{4DF9BF12-80A4-475C-BF8D-1BC1E702E9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75803" y="5030503"/>
                <a:ext cx="148695" cy="191179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8" name="Rectangle 860">
                <a:extLst>
                  <a:ext uri="{FF2B5EF4-FFF2-40B4-BE49-F238E27FC236}">
                    <a16:creationId xmlns:a16="http://schemas.microsoft.com/office/drawing/2014/main" id="{1101CD4E-C259-49D1-BDF1-0970B1625D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074403"/>
                <a:ext cx="63726" cy="19826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9" name="Rectangle 861">
                <a:extLst>
                  <a:ext uri="{FF2B5EF4-FFF2-40B4-BE49-F238E27FC236}">
                    <a16:creationId xmlns:a16="http://schemas.microsoft.com/office/drawing/2014/main" id="{52394C17-500B-4931-8745-0C09A34095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15471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0" name="Rectangle 862">
                <a:extLst>
                  <a:ext uri="{FF2B5EF4-FFF2-40B4-BE49-F238E27FC236}">
                    <a16:creationId xmlns:a16="http://schemas.microsoft.com/office/drawing/2014/main" id="{D09C0615-FE04-499E-94B9-DD2934A029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8288" y="5157955"/>
                <a:ext cx="63726" cy="21243"/>
              </a:xfrm>
              <a:prstGeom prst="rect">
                <a:avLst/>
              </a:prstGeom>
              <a:solidFill>
                <a:srgbClr val="50E6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1" name="Rectangle 863">
                <a:extLst>
                  <a:ext uri="{FF2B5EF4-FFF2-40B4-BE49-F238E27FC236}">
                    <a16:creationId xmlns:a16="http://schemas.microsoft.com/office/drawing/2014/main" id="{2861D0C6-8335-4819-A986-15308C381D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82014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2" name="Rectangle 864">
                <a:extLst>
                  <a:ext uri="{FF2B5EF4-FFF2-40B4-BE49-F238E27FC236}">
                    <a16:creationId xmlns:a16="http://schemas.microsoft.com/office/drawing/2014/main" id="{DEBC6ADD-0FDC-4A24-ADBB-1B395144F2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4968192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3" name="Rectangle 865">
                <a:extLst>
                  <a:ext uri="{FF2B5EF4-FFF2-40B4-BE49-F238E27FC236}">
                    <a16:creationId xmlns:a16="http://schemas.microsoft.com/office/drawing/2014/main" id="{404CD477-C78F-4DF6-ABD7-4C399C75B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30503"/>
                <a:ext cx="42484" cy="4390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4" name="Rectangle 866">
                <a:extLst>
                  <a:ext uri="{FF2B5EF4-FFF2-40B4-BE49-F238E27FC236}">
                    <a16:creationId xmlns:a16="http://schemas.microsoft.com/office/drawing/2014/main" id="{8F39FFA7-BA30-460B-BC09-44C4BB716E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094229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5" name="Rectangle 867">
                <a:extLst>
                  <a:ext uri="{FF2B5EF4-FFF2-40B4-BE49-F238E27FC236}">
                    <a16:creationId xmlns:a16="http://schemas.microsoft.com/office/drawing/2014/main" id="{96F5F212-E8E5-49DC-BD23-CA525410B2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5741" y="5157955"/>
                <a:ext cx="42484" cy="4248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6" name="Oval 868">
                <a:extLst>
                  <a:ext uri="{FF2B5EF4-FFF2-40B4-BE49-F238E27FC236}">
                    <a16:creationId xmlns:a16="http://schemas.microsoft.com/office/drawing/2014/main" id="{6039FFDA-7CA9-422D-BC2B-A69C7B2B80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73195" y="5136714"/>
                <a:ext cx="42484" cy="424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7" name="Freeform 869">
                <a:extLst>
                  <a:ext uri="{FF2B5EF4-FFF2-40B4-BE49-F238E27FC236}">
                    <a16:creationId xmlns:a16="http://schemas.microsoft.com/office/drawing/2014/main" id="{FA2CDD34-D7D1-497F-909F-3D5EB2FA7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1866" y="5126800"/>
                <a:ext cx="63726" cy="94882"/>
              </a:xfrm>
              <a:custGeom>
                <a:avLst/>
                <a:gdLst>
                  <a:gd name="T0" fmla="*/ 61 w 61"/>
                  <a:gd name="T1" fmla="*/ 30 h 91"/>
                  <a:gd name="T2" fmla="*/ 30 w 61"/>
                  <a:gd name="T3" fmla="*/ 0 h 91"/>
                  <a:gd name="T4" fmla="*/ 0 w 61"/>
                  <a:gd name="T5" fmla="*/ 30 h 91"/>
                  <a:gd name="T6" fmla="*/ 20 w 61"/>
                  <a:gd name="T7" fmla="*/ 59 h 91"/>
                  <a:gd name="T8" fmla="*/ 20 w 61"/>
                  <a:gd name="T9" fmla="*/ 91 h 91"/>
                  <a:gd name="T10" fmla="*/ 41 w 61"/>
                  <a:gd name="T11" fmla="*/ 91 h 91"/>
                  <a:gd name="T12" fmla="*/ 41 w 61"/>
                  <a:gd name="T13" fmla="*/ 59 h 91"/>
                  <a:gd name="T14" fmla="*/ 61 w 61"/>
                  <a:gd name="T15" fmla="*/ 3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1" h="91">
                    <a:moveTo>
                      <a:pt x="61" y="30"/>
                    </a:moveTo>
                    <a:cubicBezTo>
                      <a:pt x="61" y="14"/>
                      <a:pt x="47" y="0"/>
                      <a:pt x="30" y="0"/>
                    </a:cubicBezTo>
                    <a:cubicBezTo>
                      <a:pt x="14" y="0"/>
                      <a:pt x="0" y="14"/>
                      <a:pt x="0" y="30"/>
                    </a:cubicBezTo>
                    <a:cubicBezTo>
                      <a:pt x="0" y="44"/>
                      <a:pt x="9" y="55"/>
                      <a:pt x="20" y="59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41" y="91"/>
                      <a:pt x="41" y="91"/>
                      <a:pt x="41" y="91"/>
                    </a:cubicBezTo>
                    <a:cubicBezTo>
                      <a:pt x="41" y="59"/>
                      <a:pt x="41" y="59"/>
                      <a:pt x="41" y="59"/>
                    </a:cubicBezTo>
                    <a:cubicBezTo>
                      <a:pt x="52" y="55"/>
                      <a:pt x="61" y="44"/>
                      <a:pt x="61" y="30"/>
                    </a:cubicBezTo>
                    <a:close/>
                  </a:path>
                </a:pathLst>
              </a:cu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8" name="Oval 870">
                <a:extLst>
                  <a:ext uri="{FF2B5EF4-FFF2-40B4-BE49-F238E27FC236}">
                    <a16:creationId xmlns:a16="http://schemas.microsoft.com/office/drawing/2014/main" id="{5960B596-BEE9-4A24-991A-32644DD730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3107" y="5146626"/>
                <a:ext cx="22658" cy="22658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30" tIns="44814" rIns="89630" bIns="44814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896214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67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7" name="Title 18">
              <a:extLst>
                <a:ext uri="{FF2B5EF4-FFF2-40B4-BE49-F238E27FC236}">
                  <a16:creationId xmlns:a16="http://schemas.microsoft.com/office/drawing/2014/main" id="{888A0EF8-98E5-427E-A07F-C3EF75226127}"/>
                </a:ext>
              </a:extLst>
            </p:cNvPr>
            <p:cNvSpPr txBox="1">
              <a:spLocks/>
            </p:cNvSpPr>
            <p:nvPr/>
          </p:nvSpPr>
          <p:spPr>
            <a:xfrm>
              <a:off x="587375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Desktop</a:t>
              </a:r>
            </a:p>
          </p:txBody>
        </p:sp>
        <p:sp>
          <p:nvSpPr>
            <p:cNvPr id="208" name="Title 18">
              <a:extLst>
                <a:ext uri="{FF2B5EF4-FFF2-40B4-BE49-F238E27FC236}">
                  <a16:creationId xmlns:a16="http://schemas.microsoft.com/office/drawing/2014/main" id="{6AF19CD9-A5B0-4497-9712-F312045E6C96}"/>
                </a:ext>
              </a:extLst>
            </p:cNvPr>
            <p:cNvSpPr txBox="1">
              <a:spLocks/>
            </p:cNvSpPr>
            <p:nvPr/>
          </p:nvSpPr>
          <p:spPr>
            <a:xfrm>
              <a:off x="2242103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Web</a:t>
              </a:r>
            </a:p>
          </p:txBody>
        </p:sp>
        <p:sp>
          <p:nvSpPr>
            <p:cNvPr id="209" name="Title 18">
              <a:extLst>
                <a:ext uri="{FF2B5EF4-FFF2-40B4-BE49-F238E27FC236}">
                  <a16:creationId xmlns:a16="http://schemas.microsoft.com/office/drawing/2014/main" id="{DC2B8D35-4D14-4168-9FA8-CAF51658215C}"/>
                </a:ext>
              </a:extLst>
            </p:cNvPr>
            <p:cNvSpPr txBox="1">
              <a:spLocks/>
            </p:cNvSpPr>
            <p:nvPr/>
          </p:nvSpPr>
          <p:spPr>
            <a:xfrm>
              <a:off x="3896831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Cloud</a:t>
              </a:r>
            </a:p>
          </p:txBody>
        </p:sp>
        <p:sp>
          <p:nvSpPr>
            <p:cNvPr id="210" name="Title 18">
              <a:extLst>
                <a:ext uri="{FF2B5EF4-FFF2-40B4-BE49-F238E27FC236}">
                  <a16:creationId xmlns:a16="http://schemas.microsoft.com/office/drawing/2014/main" id="{B8405D98-109F-4C50-AEDA-595DEDA397E7}"/>
                </a:ext>
              </a:extLst>
            </p:cNvPr>
            <p:cNvSpPr txBox="1">
              <a:spLocks/>
            </p:cNvSpPr>
            <p:nvPr/>
          </p:nvSpPr>
          <p:spPr>
            <a:xfrm>
              <a:off x="5551558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Mobile</a:t>
              </a:r>
            </a:p>
          </p:txBody>
        </p:sp>
        <p:sp>
          <p:nvSpPr>
            <p:cNvPr id="211" name="Title 18">
              <a:extLst>
                <a:ext uri="{FF2B5EF4-FFF2-40B4-BE49-F238E27FC236}">
                  <a16:creationId xmlns:a16="http://schemas.microsoft.com/office/drawing/2014/main" id="{87C0D324-641A-4CAC-9CBE-6F0C5BCD783A}"/>
                </a:ext>
              </a:extLst>
            </p:cNvPr>
            <p:cNvSpPr txBox="1">
              <a:spLocks/>
            </p:cNvSpPr>
            <p:nvPr/>
          </p:nvSpPr>
          <p:spPr>
            <a:xfrm>
              <a:off x="7206285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Gaming</a:t>
              </a:r>
            </a:p>
          </p:txBody>
        </p:sp>
        <p:sp>
          <p:nvSpPr>
            <p:cNvPr id="212" name="Title 18">
              <a:extLst>
                <a:ext uri="{FF2B5EF4-FFF2-40B4-BE49-F238E27FC236}">
                  <a16:creationId xmlns:a16="http://schemas.microsoft.com/office/drawing/2014/main" id="{639E2881-6600-468A-8710-7FE1939F375E}"/>
                </a:ext>
              </a:extLst>
            </p:cNvPr>
            <p:cNvSpPr txBox="1">
              <a:spLocks/>
            </p:cNvSpPr>
            <p:nvPr/>
          </p:nvSpPr>
          <p:spPr>
            <a:xfrm>
              <a:off x="8861012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IoT</a:t>
              </a:r>
            </a:p>
          </p:txBody>
        </p:sp>
        <p:sp>
          <p:nvSpPr>
            <p:cNvPr id="213" name="Title 18">
              <a:extLst>
                <a:ext uri="{FF2B5EF4-FFF2-40B4-BE49-F238E27FC236}">
                  <a16:creationId xmlns:a16="http://schemas.microsoft.com/office/drawing/2014/main" id="{94985349-05E9-49F5-A626-814D246A1367}"/>
                </a:ext>
              </a:extLst>
            </p:cNvPr>
            <p:cNvSpPr txBox="1">
              <a:spLocks/>
            </p:cNvSpPr>
            <p:nvPr/>
          </p:nvSpPr>
          <p:spPr>
            <a:xfrm>
              <a:off x="10515740" y="3831261"/>
              <a:ext cx="1097280" cy="307777"/>
            </a:xfrm>
            <a:prstGeom prst="rect">
              <a:avLst/>
            </a:prstGeom>
          </p:spPr>
          <p:txBody>
            <a:bodyPr vert="horz" wrap="square" lIns="0" tIns="0" rIns="0" bIns="0" rtlCol="0" anchor="t">
              <a:noAutofit/>
            </a:bodyPr>
            <a:lstStyle>
              <a:lvl1pPr algn="l" defTabSz="932742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lang="en-US" sz="3600" b="0" kern="1200" cap="none" spc="-50" baseline="0" dirty="0" smtClean="0">
                  <a:ln w="3175">
                    <a:noFill/>
                  </a:ln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effectLst/>
                  <a:latin typeface="+mj-lt"/>
                  <a:ea typeface="+mn-ea"/>
                  <a:cs typeface="Segoe UI" pitchFamily="34" charset="0"/>
                </a:defRPr>
              </a:lvl1pPr>
            </a:lstStyle>
            <a:p>
              <a:pPr marL="0" marR="0" lvl="0" indent="0" algn="ctr" defTabSz="932563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 w="3175"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rPr>
                <a:t>AI</a:t>
              </a:r>
            </a:p>
          </p:txBody>
        </p:sp>
        <p:sp>
          <p:nvSpPr>
            <p:cNvPr id="214" name="Oval 213">
              <a:extLst>
                <a:ext uri="{FF2B5EF4-FFF2-40B4-BE49-F238E27FC236}">
                  <a16:creationId xmlns:a16="http://schemas.microsoft.com/office/drawing/2014/main" id="{389FAAF0-9C0C-443B-A27C-8F59431C6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065419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AAFDECF5-3DC2-452C-93C9-4CC93893D1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/>
          </p:nvCxnSpPr>
          <p:spPr>
            <a:xfrm>
              <a:off x="1206612" y="4292143"/>
              <a:ext cx="9787172" cy="0"/>
            </a:xfrm>
            <a:prstGeom prst="line">
              <a:avLst/>
            </a:prstGeom>
            <a:noFill/>
            <a:ln w="28575" cap="rnd" cmpd="sng" algn="ctr">
              <a:solidFill>
                <a:srgbClr val="75757A"/>
              </a:solidFill>
              <a:prstDash val="dash"/>
              <a:miter lim="800000"/>
              <a:headEnd type="none"/>
              <a:tailEnd type="none"/>
            </a:ln>
            <a:effectLst/>
          </p:spPr>
        </p:cxnSp>
        <p:sp>
          <p:nvSpPr>
            <p:cNvPr id="216" name="Oval 215">
              <a:extLst>
                <a:ext uri="{FF2B5EF4-FFF2-40B4-BE49-F238E27FC236}">
                  <a16:creationId xmlns:a16="http://schemas.microsoft.com/office/drawing/2014/main" id="{63C9ACD3-E131-4F18-AC0F-006A68A261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10993784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95B15D77-5EC8-4E62-96AE-6C102ABC8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2720147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8" name="Oval 217">
              <a:extLst>
                <a:ext uri="{FF2B5EF4-FFF2-40B4-BE49-F238E27FC236}">
                  <a16:creationId xmlns:a16="http://schemas.microsoft.com/office/drawing/2014/main" id="{16CE7BB0-5F06-49DB-9662-D72523340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4374875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19" name="Oval 218">
              <a:extLst>
                <a:ext uri="{FF2B5EF4-FFF2-40B4-BE49-F238E27FC236}">
                  <a16:creationId xmlns:a16="http://schemas.microsoft.com/office/drawing/2014/main" id="{DC743588-C2E6-4070-B49D-A8D6E230D2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6029602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0" name="Oval 219">
              <a:extLst>
                <a:ext uri="{FF2B5EF4-FFF2-40B4-BE49-F238E27FC236}">
                  <a16:creationId xmlns:a16="http://schemas.microsoft.com/office/drawing/2014/main" id="{2DF334B3-EF92-4383-9836-435695A81D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7684329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sp>
          <p:nvSpPr>
            <p:cNvPr id="221" name="Oval 220">
              <a:extLst>
                <a:ext uri="{FF2B5EF4-FFF2-40B4-BE49-F238E27FC236}">
                  <a16:creationId xmlns:a16="http://schemas.microsoft.com/office/drawing/2014/main" id="{616ABC38-187F-4E4B-AB35-1BC35D94B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 rot="16200000">
              <a:off x="9339056" y="4221547"/>
              <a:ext cx="141193" cy="141193"/>
            </a:xfrm>
            <a:prstGeom prst="ellipse">
              <a:avLst/>
            </a:prstGeom>
            <a:solidFill>
              <a:srgbClr val="00B0F0"/>
            </a:solidFill>
            <a:ln w="12700" cap="flat" cmpd="sng" algn="ctr">
              <a:noFill/>
              <a:prstDash val="solid"/>
              <a:miter lim="800000"/>
              <a:headEnd type="none" w="med" len="med"/>
              <a:tailEnd type="none" w="med" len="med"/>
            </a:ln>
            <a:effectLst/>
          </p:spPr>
          <p:txBody>
            <a:bodyPr vert="horz" wrap="square" lIns="0" tIns="43934" rIns="0" bIns="43934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8782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83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</p:grpSp>
      <p:sp>
        <p:nvSpPr>
          <p:cNvPr id="41" name="Title 18">
            <a:extLst>
              <a:ext uri="{FF2B5EF4-FFF2-40B4-BE49-F238E27FC236}">
                <a16:creationId xmlns:a16="http://schemas.microsoft.com/office/drawing/2014/main" id="{3F68A269-CA13-4480-9DDC-23E3D1B1D7C5}"/>
              </a:ext>
            </a:extLst>
          </p:cNvPr>
          <p:cNvSpPr txBox="1">
            <a:spLocks/>
          </p:cNvSpPr>
          <p:nvPr/>
        </p:nvSpPr>
        <p:spPr>
          <a:xfrm>
            <a:off x="588157" y="1770883"/>
            <a:ext cx="11015688" cy="369332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defRPr/>
            </a:pPr>
            <a:r>
              <a:rPr lang="en-US" sz="2400" spc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Your platform for building anything</a:t>
            </a:r>
          </a:p>
        </p:txBody>
      </p:sp>
      <p:sp>
        <p:nvSpPr>
          <p:cNvPr id="43" name="Title 18">
            <a:extLst>
              <a:ext uri="{FF2B5EF4-FFF2-40B4-BE49-F238E27FC236}">
                <a16:creationId xmlns:a16="http://schemas.microsoft.com/office/drawing/2014/main" id="{A8B5AB0E-CD63-4418-9220-F46ABD088600}"/>
              </a:ext>
            </a:extLst>
          </p:cNvPr>
          <p:cNvSpPr txBox="1">
            <a:spLocks/>
          </p:cNvSpPr>
          <p:nvPr/>
        </p:nvSpPr>
        <p:spPr>
          <a:xfrm>
            <a:off x="588157" y="1082220"/>
            <a:ext cx="11015688" cy="67710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32563">
              <a:defRPr/>
            </a:pPr>
            <a:r>
              <a:rPr lang="en-US" sz="44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</a:t>
            </a:r>
          </a:p>
        </p:txBody>
      </p:sp>
      <p:pic>
        <p:nvPicPr>
          <p:cNvPr id="3" name="Picture 2" descr="A picture containing object, ball, drawing, clock&#10;&#10;Description automatically generated">
            <a:extLst>
              <a:ext uri="{FF2B5EF4-FFF2-40B4-BE49-F238E27FC236}">
                <a16:creationId xmlns:a16="http://schemas.microsoft.com/office/drawing/2014/main" id="{A751CE02-9B51-47A5-ABB6-06FFC5849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215" y="4837680"/>
            <a:ext cx="1001571" cy="1001571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E358C7DE-46C1-5F4E-93C7-C8E7DEE17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07899" y="2268784"/>
            <a:ext cx="1113771" cy="83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32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0.03287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3.7037E-6 L 0 0.03287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6.25E-7 -1.11111E-6 L 6.25E-7 0.03287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1" grpId="1"/>
      <p:bldP spid="43" grpId="0"/>
      <p:bldP spid="4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BBB6480-4445-428E-B91B-02022BB7A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BD77BD0-072B-404B-A182-CA8577A3E4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 deeper dive into .NET MAUI’s capabilities</a:t>
            </a:r>
          </a:p>
        </p:txBody>
      </p:sp>
    </p:spTree>
    <p:extLst>
      <p:ext uri="{BB962C8B-B14F-4D97-AF65-F5344CB8AC3E}">
        <p14:creationId xmlns:p14="http://schemas.microsoft.com/office/powerpoint/2010/main" val="22368070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50C0B0-ED21-4048-B32A-4023722F3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 Preview </a:t>
            </a:r>
            <a:r>
              <a:rPr lang="en-US" strike="dblStrike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5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6 out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BA468-3EB7-2947-9916-1F08AD82F9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13133"/>
            <a:ext cx="10515600" cy="1800733"/>
          </a:xfrm>
        </p:spPr>
        <p:txBody>
          <a:bodyPr/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out .NET MAUI today!</a:t>
            </a:r>
          </a:p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Try it with Visual Studio 2022 (free in preview!)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44D625-0D77-4C81-BDC0-8F6136B2A43B}"/>
              </a:ext>
            </a:extLst>
          </p:cNvPr>
          <p:cNvSpPr txBox="1">
            <a:spLocks/>
          </p:cNvSpPr>
          <p:nvPr/>
        </p:nvSpPr>
        <p:spPr>
          <a:xfrm>
            <a:off x="838200" y="5266532"/>
            <a:ext cx="10515600" cy="4569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sz="2000">
                <a:solidFill>
                  <a:schemeClr val="accent4">
                    <a:lumMod val="60000"/>
                    <a:lumOff val="40000"/>
                  </a:schemeClr>
                </a:solidFill>
              </a:rPr>
              <a:t>devblogs.microsoft.com/dotnet/announcing-net-maui-preview-4/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4315227-C9BD-40F3-AF58-5C51D3E8407D}"/>
              </a:ext>
            </a:extLst>
          </p:cNvPr>
          <p:cNvSpPr txBox="1">
            <a:spLocks/>
          </p:cNvSpPr>
          <p:nvPr/>
        </p:nvSpPr>
        <p:spPr>
          <a:xfrm>
            <a:off x="838200" y="2233288"/>
            <a:ext cx="10515600" cy="6690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VS 2022 Preview 2 out now!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2FE29CA3-8BC0-4F06-844A-FE83050ED7A8}"/>
              </a:ext>
            </a:extLst>
          </p:cNvPr>
          <p:cNvSpPr/>
          <p:nvPr/>
        </p:nvSpPr>
        <p:spPr>
          <a:xfrm>
            <a:off x="3024337" y="743306"/>
            <a:ext cx="1510086" cy="669009"/>
          </a:xfrm>
          <a:prstGeom prst="wedgeRectCallout">
            <a:avLst>
              <a:gd name="adj1" fmla="val -76409"/>
              <a:gd name="adj2" fmla="val 31077"/>
            </a:avLst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TODAY!!!!</a:t>
            </a:r>
          </a:p>
        </p:txBody>
      </p:sp>
    </p:spTree>
    <p:extLst>
      <p:ext uri="{BB962C8B-B14F-4D97-AF65-F5344CB8AC3E}">
        <p14:creationId xmlns:p14="http://schemas.microsoft.com/office/powerpoint/2010/main" val="41136579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1EF3D-BDC8-49FA-9341-DD5C3CB44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Ecosystem Highlights</a:t>
            </a:r>
          </a:p>
        </p:txBody>
      </p:sp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BADDA4F4-E07E-45FB-B260-C494B0FE5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99" y="2046834"/>
            <a:ext cx="6143876" cy="3455331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19EA6DC1-5EFC-4180-A793-D478E2B33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2827" y="423163"/>
            <a:ext cx="3577873" cy="32473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BA255-0B60-4DB8-9683-E91765379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3680" y="3373470"/>
            <a:ext cx="3543081" cy="290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2782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937D-B92C-4202-8B16-D1EAA563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Where is this happening?</a:t>
            </a:r>
          </a:p>
        </p:txBody>
      </p:sp>
      <p:pic>
        <p:nvPicPr>
          <p:cNvPr id="4" name="Picture 3" descr="MAUI discord">
            <a:extLst>
              <a:ext uri="{FF2B5EF4-FFF2-40B4-BE49-F238E27FC236}">
                <a16:creationId xmlns:a16="http://schemas.microsoft.com/office/drawing/2014/main" id="{E1FB3D1F-486A-4D42-807B-5AA6CF01B2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159" y="1971865"/>
            <a:ext cx="4434641" cy="2914269"/>
          </a:xfrm>
          <a:prstGeom prst="rect">
            <a:avLst/>
          </a:prstGeom>
          <a:effectLst>
            <a:outerShdw blurRad="266700" dist="38100" algn="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MAUI Github">
            <a:extLst>
              <a:ext uri="{FF2B5EF4-FFF2-40B4-BE49-F238E27FC236}">
                <a16:creationId xmlns:a16="http://schemas.microsoft.com/office/drawing/2014/main" id="{D501B3B3-1442-45D0-84CC-CEBED4FCF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59" y="1630141"/>
            <a:ext cx="4555283" cy="3843129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0AD8732-33A9-41A8-92AE-D4B039327FF8}"/>
              </a:ext>
            </a:extLst>
          </p:cNvPr>
          <p:cNvSpPr txBox="1"/>
          <p:nvPr/>
        </p:nvSpPr>
        <p:spPr>
          <a:xfrm>
            <a:off x="6919159" y="5188688"/>
            <a:ext cx="49867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https://aka.ms/discord-maui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rgbClr val="512BD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https://github.com/dotnet/maui</a:t>
            </a:r>
          </a:p>
        </p:txBody>
      </p:sp>
      <p:pic>
        <p:nvPicPr>
          <p:cNvPr id="6" name="Picture 5" descr="MAUI Github">
            <a:extLst>
              <a:ext uri="{FF2B5EF4-FFF2-40B4-BE49-F238E27FC236}">
                <a16:creationId xmlns:a16="http://schemas.microsoft.com/office/drawing/2014/main" id="{FEE151A4-4AC4-4B6E-8363-A11489E82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0943" y="2754952"/>
            <a:ext cx="4324739" cy="3646627"/>
          </a:xfrm>
          <a:prstGeom prst="rect">
            <a:avLst/>
          </a:prstGeom>
          <a:effectLst>
            <a:outerShdw blurRad="381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1184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B937D-B92C-4202-8B16-D1EAA563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Community Standup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AD8732-33A9-41A8-92AE-D4B039327FF8}"/>
              </a:ext>
            </a:extLst>
          </p:cNvPr>
          <p:cNvSpPr txBox="1"/>
          <p:nvPr/>
        </p:nvSpPr>
        <p:spPr>
          <a:xfrm>
            <a:off x="6425629" y="1888478"/>
            <a:ext cx="609052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https://live.dot.net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srgbClr val="512BD3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</a:t>
            </a:r>
            <a:r>
              <a:rPr kumimoji="0" lang="en-US" sz="2400" b="0" i="0" u="none" strike="noStrike" kern="1200" cap="none" spc="0" normalizeH="0" baseline="3000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</a:t>
            </a: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Thursday of the Month @ Noon PT / 3 ET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Community News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Contributions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MAUI Status Report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Shenanigans!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76733E-5CFD-4694-8252-746437235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115" y="1888478"/>
            <a:ext cx="51572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10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9FE3FC-D1E2-764E-8278-BB3778028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Thanks for joining!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3FC28D-518A-BF48-8B64-C8BF638EE0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Maddy Leger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@maddyleger1</a:t>
            </a:r>
          </a:p>
          <a:p>
            <a:r>
              <a:rPr lang="en-US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maddy@microsoft.com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2F3B251-7903-A84E-ADBD-87B131AF9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78950" y="3803650"/>
            <a:ext cx="21209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170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26278298-5616-5240-B64F-74FC65C49F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000" y="660400"/>
            <a:ext cx="3111500" cy="23241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1E35C0B-C603-4048-9F2E-37B62EDF9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20312" y="947949"/>
            <a:ext cx="2748788" cy="203655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04914E7D-2C7A-3A4D-8E56-992B7A9D1F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048500" y="660400"/>
            <a:ext cx="2209800" cy="2324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873527B-86C7-F441-8A83-EE91C8A68C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6257" y="3661228"/>
            <a:ext cx="2295406" cy="2285999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150BB56-2D32-9643-B0BC-4283053D50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810000" y="3429000"/>
            <a:ext cx="2404233" cy="251822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8F85B781-462B-354A-BC20-40AB44EFF9D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998575" y="3429000"/>
            <a:ext cx="1968984" cy="25182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52669DD-356D-A94B-91AA-9A9B8216C86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597436" y="660400"/>
            <a:ext cx="1921463" cy="24130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536F59E7-A5F9-9545-A0CE-0C453596583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376107" y="3428999"/>
            <a:ext cx="2062548" cy="251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307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ACDCA79-459D-9F41-809F-D152D2EF3C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08431" y="3384550"/>
            <a:ext cx="3009900" cy="2146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506E619-1CBC-814A-A7B4-AC2964E9B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35193" y="3384550"/>
            <a:ext cx="2476500" cy="22352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59066D9B-F622-5A4A-AC36-11996DC6E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68864" y="3429000"/>
            <a:ext cx="2120900" cy="22860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52466BC-F1EC-9D4F-9F11-50A8B64D5F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25176" y="3591169"/>
            <a:ext cx="1917700" cy="21971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3F3210D-4F88-3D4A-BD7A-ED5ECF1520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833757" y="238125"/>
            <a:ext cx="2362200" cy="2794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5A89B88-63CA-964B-96B8-FAF29BB911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229350" y="370987"/>
            <a:ext cx="2590800" cy="25908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B9D4AD9-205D-8542-9C67-3416C9C67A0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185432" y="701187"/>
            <a:ext cx="2552700" cy="2260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720C1D0-A4C4-7040-8621-3544C54DC85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02148" y="739287"/>
            <a:ext cx="2400300" cy="218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9421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40AECF16-ADE1-B14D-BB44-3AD470C13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10430" y="587375"/>
            <a:ext cx="2489200" cy="22860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2C5E1354-5C00-3C43-A741-FBBADF14E2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56137" y="4132630"/>
            <a:ext cx="2438400" cy="21844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3D78CFD-A552-DD45-9BC2-B9CE76A1EF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10250" y="4200525"/>
            <a:ext cx="2324100" cy="2298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3928131-1ED2-8F45-87AA-8B58CB802D3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508375" y="3917950"/>
            <a:ext cx="2070100" cy="22098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52D677A3-6981-AD44-B4E0-1D4B7163A6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875" y="3708888"/>
            <a:ext cx="3492500" cy="23241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3598C7-3205-1448-9630-8429065B31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08375" y="587375"/>
            <a:ext cx="2997200" cy="2743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781B037-0EF8-FE4E-9034-1CBA5DDCC2B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245225" y="685800"/>
            <a:ext cx="2997200" cy="27432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CCA2D074-14EC-2344-A8C5-8709902A16A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92370" y="711200"/>
            <a:ext cx="304800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84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05E535A4-AC74-4643-A96C-B564C66A0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84699" y="1031551"/>
            <a:ext cx="2603500" cy="22225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69B65C5-B77F-5A40-8A6F-1AA1610B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917251"/>
            <a:ext cx="2578100" cy="19177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1F6FFF44-CDA3-A54D-9C95-D08202816CC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833339" y="917251"/>
            <a:ext cx="2286000" cy="24511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86EDA49-AD78-484A-998B-2527F2AABA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2298" y="917251"/>
            <a:ext cx="2514600" cy="26289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E0DA272-8FA1-5C45-89FF-BD05BE01D78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76499" y="4029479"/>
            <a:ext cx="2590800" cy="190500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CD07EB7-3037-6441-B91C-E227E600C1A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184699" y="3953279"/>
            <a:ext cx="2578100" cy="198120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1AD7105-B3F6-3945-AB9E-BBDD6A4EBFD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7600" y="3635779"/>
            <a:ext cx="2476500" cy="24384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7D172CF-8F1D-AD45-A371-6499C93FA51E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108901" y="4061229"/>
            <a:ext cx="2590800" cy="212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594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</a:rPr>
              <a:t>Native performance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38477" y="4664763"/>
            <a:ext cx="4838700" cy="1241425"/>
          </a:xfrm>
        </p:spPr>
        <p:txBody>
          <a:bodyPr>
            <a:normAutofit/>
          </a:bodyPr>
          <a:lstStyle/>
          <a:p>
            <a:pPr marL="0" lvl="1" indent="0">
              <a:lnSpc>
                <a:spcPct val="110000"/>
              </a:lnSpc>
              <a:spcBef>
                <a:spcPts val="1200"/>
              </a:spcBef>
              <a:buNone/>
            </a:pPr>
            <a:r>
              <a:rPr lang="en-US" sz="2000" b="1">
                <a:solidFill>
                  <a:srgbClr val="4C68B1"/>
                </a:solidFill>
              </a:rPr>
              <a:t>.NET for iOS </a:t>
            </a:r>
            <a:r>
              <a:rPr lang="en-US" sz="2000">
                <a:solidFill>
                  <a:schemeClr val="bg1"/>
                </a:solidFill>
              </a:rPr>
              <a:t>does full Ahead Of Time (AOT) compilation to produce an ARM binary for Apple’s App Store.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6506759" y="4664763"/>
            <a:ext cx="4396372" cy="1388830"/>
          </a:xfrm>
        </p:spPr>
        <p:txBody>
          <a:bodyPr>
            <a:normAutofit/>
          </a:bodyPr>
          <a:lstStyle/>
          <a:p>
            <a:pPr marL="0" lvl="1" indent="0" defTabSz="448014">
              <a:lnSpc>
                <a:spcPct val="110000"/>
              </a:lnSpc>
              <a:buNone/>
              <a:defRPr/>
            </a:pPr>
            <a:r>
              <a:rPr lang="en-US" sz="2000" b="1">
                <a:solidFill>
                  <a:schemeClr val="accent5"/>
                </a:solidFill>
              </a:rPr>
              <a:t>.NET for Android</a:t>
            </a:r>
            <a:r>
              <a:rPr lang="en-US" sz="2000">
                <a:solidFill>
                  <a:schemeClr val="bg1"/>
                </a:solidFill>
              </a:rPr>
              <a:t> takes advantage of Just In Time (JIT) compilation on the Android device.</a:t>
            </a:r>
          </a:p>
        </p:txBody>
      </p:sp>
      <p:grpSp>
        <p:nvGrpSpPr>
          <p:cNvPr id="46" name="Group 45"/>
          <p:cNvGrpSpPr/>
          <p:nvPr/>
        </p:nvGrpSpPr>
        <p:grpSpPr>
          <a:xfrm>
            <a:off x="538477" y="2100006"/>
            <a:ext cx="5158172" cy="2170695"/>
            <a:chOff x="1076954" y="4200012"/>
            <a:chExt cx="10316344" cy="4341390"/>
          </a:xfrm>
        </p:grpSpPr>
        <p:grpSp>
          <p:nvGrpSpPr>
            <p:cNvPr id="17" name="Group 16"/>
            <p:cNvGrpSpPr/>
            <p:nvPr/>
          </p:nvGrpSpPr>
          <p:grpSpPr>
            <a:xfrm>
              <a:off x="8865572" y="4200012"/>
              <a:ext cx="2527726" cy="4341390"/>
              <a:chOff x="8058621" y="4076700"/>
              <a:chExt cx="2527726" cy="43413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8058621" y="4076700"/>
                <a:ext cx="2527726" cy="4341390"/>
              </a:xfrm>
              <a:prstGeom prst="rect">
                <a:avLst/>
              </a:prstGeom>
            </p:spPr>
          </p:pic>
          <p:sp>
            <p:nvSpPr>
              <p:cNvPr id="14" name="Rectangle 13"/>
              <p:cNvSpPr/>
              <p:nvPr/>
            </p:nvSpPr>
            <p:spPr>
              <a:xfrm>
                <a:off x="8290560" y="4320540"/>
                <a:ext cx="2057400" cy="3436620"/>
              </a:xfrm>
              <a:prstGeom prst="rect">
                <a:avLst/>
              </a:prstGeom>
              <a:solidFill>
                <a:srgbClr val="4C6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endParaRPr lang="en-US" sz="900" kern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Oval 14"/>
              <p:cNvSpPr/>
              <p:nvPr/>
            </p:nvSpPr>
            <p:spPr>
              <a:xfrm>
                <a:off x="8471535" y="4657619"/>
                <a:ext cx="1695450" cy="1695450"/>
              </a:xfrm>
              <a:prstGeom prst="ellipse">
                <a:avLst/>
              </a:prstGeom>
              <a:solidFill>
                <a:srgbClr val="3B51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/>
                <a:r>
                  <a:rPr lang="en-US" sz="900" kern="0">
                    <a:solidFill>
                      <a:schemeClr val="bg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ARM BINARY</a:t>
                </a: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8414927" y="6641076"/>
                <a:ext cx="1876426" cy="10567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>
                  <a:lnSpc>
                    <a:spcPts val="1700"/>
                  </a:lnSpc>
                </a:pPr>
                <a:r>
                  <a:rPr lang="en-US" sz="1600" kern="0">
                    <a:solidFill>
                      <a:schemeClr val="bg1"/>
                    </a:solidFill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Runs natively</a:t>
                </a:r>
              </a:p>
            </p:txBody>
          </p:sp>
        </p:grpSp>
        <p:sp>
          <p:nvSpPr>
            <p:cNvPr id="27" name="Rounded Rectangle 26"/>
            <p:cNvSpPr/>
            <p:nvPr/>
          </p:nvSpPr>
          <p:spPr>
            <a:xfrm>
              <a:off x="6439781" y="5830902"/>
              <a:ext cx="1696778" cy="1696778"/>
            </a:xfrm>
            <a:prstGeom prst="roundRect">
              <a:avLst/>
            </a:prstGeom>
            <a:solidFill>
              <a:srgbClr val="4C68B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2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.APP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4013358" y="5795402"/>
              <a:ext cx="1781689" cy="1781689"/>
            </a:xfrm>
            <a:prstGeom prst="ellipse">
              <a:avLst/>
            </a:prstGeom>
            <a:solidFill>
              <a:srgbClr val="A5A5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AOT</a:t>
              </a: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5876768" y="6685669"/>
              <a:ext cx="416899" cy="0"/>
            </a:xfrm>
            <a:prstGeom prst="straightConnector1">
              <a:avLst/>
            </a:prstGeom>
            <a:ln w="12700" cmpd="sng">
              <a:solidFill>
                <a:srgbClr val="505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1076956" y="5385380"/>
              <a:ext cx="1135304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.NET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076954" y="6356126"/>
              <a:ext cx="989192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C#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076954" y="7326872"/>
              <a:ext cx="2101500" cy="615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/>
              <a:r>
                <a:rPr lang="en-US" sz="14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Bindings</a:t>
              </a:r>
            </a:p>
          </p:txBody>
        </p:sp>
        <p:cxnSp>
          <p:nvCxnSpPr>
            <p:cNvPr id="35" name="Straight Connector 34"/>
            <p:cNvCxnSpPr/>
            <p:nvPr/>
          </p:nvCxnSpPr>
          <p:spPr>
            <a:xfrm flipH="1" flipV="1">
              <a:off x="2212260" y="6678042"/>
              <a:ext cx="1676736" cy="1250"/>
            </a:xfrm>
            <a:prstGeom prst="line">
              <a:avLst/>
            </a:prstGeom>
            <a:ln w="127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Elbow Connector 37"/>
            <p:cNvCxnSpPr>
              <a:stCxn id="31" idx="3"/>
            </p:cNvCxnSpPr>
            <p:nvPr/>
          </p:nvCxnSpPr>
          <p:spPr>
            <a:xfrm>
              <a:off x="2212260" y="5693158"/>
              <a:ext cx="1676734" cy="661720"/>
            </a:xfrm>
            <a:prstGeom prst="bentConnector3">
              <a:avLst/>
            </a:prstGeom>
            <a:ln w="127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Elbow Connector 38"/>
            <p:cNvCxnSpPr/>
            <p:nvPr/>
          </p:nvCxnSpPr>
          <p:spPr>
            <a:xfrm flipV="1">
              <a:off x="2931791" y="7074828"/>
              <a:ext cx="957201" cy="647580"/>
            </a:xfrm>
            <a:prstGeom prst="bentConnector3">
              <a:avLst/>
            </a:prstGeom>
            <a:ln w="12700">
              <a:solidFill>
                <a:srgbClr val="505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8231405" y="6685669"/>
              <a:ext cx="416899" cy="0"/>
            </a:xfrm>
            <a:prstGeom prst="straightConnector1">
              <a:avLst/>
            </a:prstGeom>
            <a:ln w="12700" cmpd="sng">
              <a:solidFill>
                <a:srgbClr val="505050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ounded Rectangle 48"/>
          <p:cNvSpPr/>
          <p:nvPr/>
        </p:nvSpPr>
        <p:spPr>
          <a:xfrm>
            <a:off x="9188172" y="2915451"/>
            <a:ext cx="848389" cy="848389"/>
          </a:xfrm>
          <a:prstGeom prst="roundRect">
            <a:avLst/>
          </a:prstGeom>
          <a:solidFill>
            <a:srgbClr val="3BB7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2000" ker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.APK</a:t>
            </a:r>
          </a:p>
        </p:txBody>
      </p:sp>
      <p:sp>
        <p:nvSpPr>
          <p:cNvPr id="50" name="Oval 49"/>
          <p:cNvSpPr/>
          <p:nvPr/>
        </p:nvSpPr>
        <p:spPr>
          <a:xfrm>
            <a:off x="7974961" y="2897701"/>
            <a:ext cx="890845" cy="890845"/>
          </a:xfrm>
          <a:prstGeom prst="ellipse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r>
              <a:rPr lang="en-US" sz="900" ker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Compile and Link</a:t>
            </a:r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8906666" y="3342835"/>
            <a:ext cx="20845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506759" y="2692690"/>
            <a:ext cx="567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ker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.NET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6506759" y="3178063"/>
            <a:ext cx="477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ker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C#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6506759" y="3663436"/>
            <a:ext cx="1050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1400" kern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Bindings</a:t>
            </a:r>
          </a:p>
        </p:txBody>
      </p:sp>
      <p:cxnSp>
        <p:nvCxnSpPr>
          <p:cNvPr id="55" name="Straight Connector 54"/>
          <p:cNvCxnSpPr/>
          <p:nvPr/>
        </p:nvCxnSpPr>
        <p:spPr>
          <a:xfrm flipH="1" flipV="1">
            <a:off x="7074411" y="3339021"/>
            <a:ext cx="838368" cy="625"/>
          </a:xfrm>
          <a:prstGeom prst="line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Elbow Connector 55"/>
          <p:cNvCxnSpPr>
            <a:stCxn id="52" idx="3"/>
          </p:cNvCxnSpPr>
          <p:nvPr/>
        </p:nvCxnSpPr>
        <p:spPr>
          <a:xfrm>
            <a:off x="7074411" y="2846579"/>
            <a:ext cx="838367" cy="330860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Elbow Connector 56"/>
          <p:cNvCxnSpPr/>
          <p:nvPr/>
        </p:nvCxnSpPr>
        <p:spPr>
          <a:xfrm flipV="1">
            <a:off x="7434177" y="3537414"/>
            <a:ext cx="478601" cy="323790"/>
          </a:xfrm>
          <a:prstGeom prst="bentConnector3">
            <a:avLst/>
          </a:prstGeom>
          <a:ln w="12700">
            <a:solidFill>
              <a:srgbClr val="505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0083984" y="3342835"/>
            <a:ext cx="208450" cy="0"/>
          </a:xfrm>
          <a:prstGeom prst="straightConnector1">
            <a:avLst/>
          </a:prstGeom>
          <a:ln w="12700" cmpd="sng">
            <a:solidFill>
              <a:srgbClr val="505050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3" name="Group 62"/>
          <p:cNvGrpSpPr/>
          <p:nvPr/>
        </p:nvGrpSpPr>
        <p:grpSpPr>
          <a:xfrm>
            <a:off x="10401068" y="2090538"/>
            <a:ext cx="1263863" cy="2170695"/>
            <a:chOff x="8058621" y="4076700"/>
            <a:chExt cx="2527726" cy="4341390"/>
          </a:xfrm>
        </p:grpSpPr>
        <p:pic>
          <p:nvPicPr>
            <p:cNvPr id="64" name="Picture 63"/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058621" y="4076700"/>
              <a:ext cx="2527726" cy="4341390"/>
            </a:xfrm>
            <a:prstGeom prst="rect">
              <a:avLst/>
            </a:prstGeom>
          </p:spPr>
        </p:pic>
        <p:sp>
          <p:nvSpPr>
            <p:cNvPr id="65" name="Rectangle 64"/>
            <p:cNvSpPr/>
            <p:nvPr/>
          </p:nvSpPr>
          <p:spPr>
            <a:xfrm>
              <a:off x="8290560" y="4320540"/>
              <a:ext cx="2057400" cy="3436620"/>
            </a:xfrm>
            <a:prstGeom prst="rect">
              <a:avLst/>
            </a:prstGeom>
            <a:solidFill>
              <a:srgbClr val="3BB7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sz="900" kern="0">
                <a:solidFill>
                  <a:schemeClr val="bg1"/>
                </a:solidFill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8471535" y="4657619"/>
              <a:ext cx="1695450" cy="1695450"/>
            </a:xfrm>
            <a:prstGeom prst="ellipse">
              <a:avLst/>
            </a:prstGeom>
            <a:solidFill>
              <a:srgbClr val="2C88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sz="1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IL</a:t>
              </a:r>
              <a:br>
                <a:rPr lang="en-US" sz="1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+</a:t>
              </a:r>
              <a:br>
                <a:rPr lang="en-US" sz="1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</a:br>
              <a:r>
                <a:rPr lang="en-US" sz="10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JIT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8414927" y="6641076"/>
              <a:ext cx="1876426" cy="10567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>
                <a:lnSpc>
                  <a:spcPts val="1700"/>
                </a:lnSpc>
              </a:pPr>
              <a:r>
                <a:rPr lang="en-US" sz="1600" kern="0">
                  <a:solidFill>
                    <a:schemeClr val="bg1"/>
                  </a:solidFill>
                  <a:latin typeface="Segoe UI" panose="020B0502040204020203" pitchFamily="34" charset="0"/>
                  <a:ea typeface="Segoe UI" panose="020B0502040204020203" pitchFamily="34" charset="0"/>
                  <a:cs typeface="Segoe UI" panose="020B0502040204020203" pitchFamily="34" charset="0"/>
                </a:rPr>
                <a:t>Runs natively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882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A297515-726A-B249-B52D-8BA41908C4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7042" y="783821"/>
            <a:ext cx="2984500" cy="252730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D443FB5A-6472-4142-A9DB-DB29BE43E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5999" y="720321"/>
            <a:ext cx="2743200" cy="25908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65F3D66D-F05B-E944-B96B-B6D5BE4ABF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156857" y="720321"/>
            <a:ext cx="2590800" cy="2552700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4FCB35-964A-3A45-8F2D-3C4ABF3ED9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0024" y="554828"/>
            <a:ext cx="2168491" cy="26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267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5B5C0-97D2-4908-8C46-05CA2CF43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240" y="289512"/>
            <a:ext cx="9737110" cy="740494"/>
          </a:xfrm>
        </p:spPr>
        <p:txBody>
          <a:bodyPr/>
          <a:lstStyle/>
          <a:p>
            <a:r>
              <a:rPr lang="en-US"/>
              <a:t>Native API Access</a:t>
            </a:r>
          </a:p>
        </p:txBody>
      </p:sp>
      <p:sp>
        <p:nvSpPr>
          <p:cNvPr id="3" name="AutoShape 8" descr="Image result for bitrise logo">
            <a:extLst>
              <a:ext uri="{FF2B5EF4-FFF2-40B4-BE49-F238E27FC236}">
                <a16:creationId xmlns:a16="http://schemas.microsoft.com/office/drawing/2014/main" id="{87396977-ADB0-49ED-9360-D81FFAF4D2D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08915" y="372654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505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3074" name="Picture 2" descr="Image result for google play services icon">
            <a:extLst>
              <a:ext uri="{FF2B5EF4-FFF2-40B4-BE49-F238E27FC236}">
                <a16:creationId xmlns:a16="http://schemas.microsoft.com/office/drawing/2014/main" id="{7C4BB8DD-25C0-4412-838E-061391663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5835" y="1643158"/>
            <a:ext cx="1373673" cy="137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ouch id">
            <a:extLst>
              <a:ext uri="{FF2B5EF4-FFF2-40B4-BE49-F238E27FC236}">
                <a16:creationId xmlns:a16="http://schemas.microsoft.com/office/drawing/2014/main" id="{FB01E345-BCBE-4141-BC27-AA7884953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72" y="1860450"/>
            <a:ext cx="939089" cy="939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s://developer.apple.com/assets/elements/icons/sirikit/sirikit-64x64.png">
            <a:extLst>
              <a:ext uri="{FF2B5EF4-FFF2-40B4-BE49-F238E27FC236}">
                <a16:creationId xmlns:a16="http://schemas.microsoft.com/office/drawing/2014/main" id="{66E191B4-E8E0-41C2-9EDA-55EDF6042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275" y="3468005"/>
            <a:ext cx="973516" cy="97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developer.apple.com/assets/elements/icons/core-ml/core-ml-64x64.png">
            <a:extLst>
              <a:ext uri="{FF2B5EF4-FFF2-40B4-BE49-F238E27FC236}">
                <a16:creationId xmlns:a16="http://schemas.microsoft.com/office/drawing/2014/main" id="{021CFFFC-E308-4B7B-AD44-7AE95B70D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472" y="5132336"/>
            <a:ext cx="1092788" cy="10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https://developer.apple.com/assets/elements/icons/arkit/arkit-64x64.png">
            <a:extLst>
              <a:ext uri="{FF2B5EF4-FFF2-40B4-BE49-F238E27FC236}">
                <a16:creationId xmlns:a16="http://schemas.microsoft.com/office/drawing/2014/main" id="{3FC86C70-4D82-456F-8735-26AD6B2FA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303" y="5132336"/>
            <a:ext cx="1092788" cy="1092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developer.apple.com/assets/elements/icons/chiclet-notifications/chiclet-notifications-64x64.png">
            <a:extLst>
              <a:ext uri="{FF2B5EF4-FFF2-40B4-BE49-F238E27FC236}">
                <a16:creationId xmlns:a16="http://schemas.microsoft.com/office/drawing/2014/main" id="{E6693E05-4E43-4846-9244-D775E8356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27" y="522153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developer.apple.com/assets/elements/icons/camera/camera-64x64.png">
            <a:extLst>
              <a:ext uri="{FF2B5EF4-FFF2-40B4-BE49-F238E27FC236}">
                <a16:creationId xmlns:a16="http://schemas.microsoft.com/office/drawing/2014/main" id="{C0C89C5F-FF5C-414C-9595-9DBD88D2F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69" y="5221530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0" name="Picture 18" descr="https://web.archive.org/web/20170708231931im_/https:/developer.apple.com/assets/elements/icons/musickit/musickit-64x64.png">
            <a:extLst>
              <a:ext uri="{FF2B5EF4-FFF2-40B4-BE49-F238E27FC236}">
                <a16:creationId xmlns:a16="http://schemas.microsoft.com/office/drawing/2014/main" id="{FCA1600A-D2A5-4319-87C5-2E4FD8E06C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305" y="1769309"/>
            <a:ext cx="1121371" cy="112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 descr="https://web.archive.org/web/20170709004654im_/https:/developer.apple.com/assets/elements/icons/files/files-64x64.png">
            <a:extLst>
              <a:ext uri="{FF2B5EF4-FFF2-40B4-BE49-F238E27FC236}">
                <a16:creationId xmlns:a16="http://schemas.microsoft.com/office/drawing/2014/main" id="{D08714A1-5276-4B8D-A1B3-C5B4E40A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8040" y="34975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6" name="Picture 24" descr="https://web.archive.org/web/20170708235618im_/https:/developer.apple.com/assets/elements/icons/messages-chat/messages-64x64.png">
            <a:extLst>
              <a:ext uri="{FF2B5EF4-FFF2-40B4-BE49-F238E27FC236}">
                <a16:creationId xmlns:a16="http://schemas.microsoft.com/office/drawing/2014/main" id="{B8F7CF2A-CEF1-44DC-B01B-EEA83BC0D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7626" y="3497563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8BA8FAC-AE20-423E-A9B9-D6F1251BF78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53689" y="3399149"/>
            <a:ext cx="1108614" cy="111122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9D399F1A-EE13-4BC0-A7C2-6C5EE2FA1F8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977514" y="5343869"/>
            <a:ext cx="1868468" cy="6697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5E4D9EB-BF52-4106-89E5-E59D4780618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7468" y="1812209"/>
            <a:ext cx="1035570" cy="1035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295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E567A-78E2-4D31-AE64-FD4D70108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877" y="1452734"/>
            <a:ext cx="4368824" cy="6451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348F0-1F9E-4439-92E6-0BD62137D2E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68"/>
          <a:stretch/>
        </p:blipFill>
        <p:spPr>
          <a:xfrm>
            <a:off x="757876" y="2097871"/>
            <a:ext cx="4368823" cy="44276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9D26D7-6CDF-4771-8D97-ABBAC9FF6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21" y="348343"/>
            <a:ext cx="4927388" cy="7276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9535F9-9C70-48A9-886F-E9D87E5CA3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405" y="5449422"/>
            <a:ext cx="4935874" cy="1246653"/>
          </a:xfrm>
          <a:prstGeom prst="rect">
            <a:avLst/>
          </a:prstGeom>
          <a:solidFill>
            <a:srgbClr val="113046"/>
          </a:solidFill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6A9B4-943C-4B38-B46E-5EE0018768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1921" y="1075962"/>
            <a:ext cx="4927388" cy="437346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F83A5294-004F-49BC-AAB7-2E22B8C4AA2D}"/>
              </a:ext>
            </a:extLst>
          </p:cNvPr>
          <p:cNvSpPr txBox="1">
            <a:spLocks/>
          </p:cNvSpPr>
          <p:nvPr/>
        </p:nvSpPr>
        <p:spPr>
          <a:xfrm>
            <a:off x="269240" y="289512"/>
            <a:ext cx="9737110" cy="74049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Segoe UI" panose="020B0502040204020203" pitchFamily="34" charset="0"/>
                <a:cs typeface="Segoe UI" panose="020B0502040204020203" pitchFamily="34" charset="0"/>
              </a:rPr>
              <a:t>Native UI</a:t>
            </a:r>
          </a:p>
        </p:txBody>
      </p:sp>
    </p:spTree>
    <p:extLst>
      <p:ext uri="{BB962C8B-B14F-4D97-AF65-F5344CB8AC3E}">
        <p14:creationId xmlns:p14="http://schemas.microsoft.com/office/powerpoint/2010/main" val="3833824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0E7814F-772A-488B-9829-94D3C5B349DF}"/>
              </a:ext>
            </a:extLst>
          </p:cNvPr>
          <p:cNvSpPr txBox="1"/>
          <p:nvPr/>
        </p:nvSpPr>
        <p:spPr>
          <a:xfrm>
            <a:off x="6060116" y="1926945"/>
            <a:ext cx="6131884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Cross-platform, native UI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Single project system, single codebase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Deploy to multiple devices, mobile &amp; desktop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General availability in .NET 6, Fall 2021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C376708-27FB-47AF-ABE1-2D622AC8E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Multi-platform App UI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56ECE8-C979-467B-9DBF-255CA25E0517}"/>
              </a:ext>
            </a:extLst>
          </p:cNvPr>
          <p:cNvSpPr/>
          <p:nvPr/>
        </p:nvSpPr>
        <p:spPr bwMode="auto">
          <a:xfrm>
            <a:off x="698016" y="1835884"/>
            <a:ext cx="4774424" cy="163077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.NET 6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00192F-208F-4F24-87F9-75A65AE119DC}"/>
              </a:ext>
            </a:extLst>
          </p:cNvPr>
          <p:cNvSpPr/>
          <p:nvPr/>
        </p:nvSpPr>
        <p:spPr bwMode="auto">
          <a:xfrm>
            <a:off x="760836" y="2651269"/>
            <a:ext cx="4655761" cy="706837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.NET MAUI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899861-F3C8-435F-842F-0D4F0330DE36}"/>
              </a:ext>
            </a:extLst>
          </p:cNvPr>
          <p:cNvSpPr txBox="1"/>
          <p:nvPr/>
        </p:nvSpPr>
        <p:spPr>
          <a:xfrm>
            <a:off x="2322576" y="6271276"/>
            <a:ext cx="7546848" cy="2215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>
                <a:tab pos="5380038" algn="l"/>
              </a:tabLst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github.com/dotnet/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solidFill>
                  <a:srgbClr val="50E6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maui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50E6FF"/>
              </a:solidFill>
              <a:effectLst/>
              <a:highlight>
                <a:srgbClr val="FFFF00"/>
              </a:highlight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FB8F34B3-5B6F-4E09-93D9-E7F356FCB691}"/>
              </a:ext>
            </a:extLst>
          </p:cNvPr>
          <p:cNvGrpSpPr/>
          <p:nvPr/>
        </p:nvGrpSpPr>
        <p:grpSpPr>
          <a:xfrm>
            <a:off x="698016" y="3541546"/>
            <a:ext cx="4774425" cy="701084"/>
            <a:chOff x="698016" y="3541546"/>
            <a:chExt cx="4774425" cy="701084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0A6166F-22A6-47B1-BBEB-215290F0EABF}"/>
                </a:ext>
              </a:extLst>
            </p:cNvPr>
            <p:cNvGrpSpPr/>
            <p:nvPr/>
          </p:nvGrpSpPr>
          <p:grpSpPr>
            <a:xfrm>
              <a:off x="698016" y="3541546"/>
              <a:ext cx="4774425" cy="701084"/>
              <a:chOff x="951499" y="3520091"/>
              <a:chExt cx="4302011" cy="701084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442D615D-A9CB-4A3E-BF3E-4030C12ED894}"/>
                  </a:ext>
                </a:extLst>
              </p:cNvPr>
              <p:cNvSpPr/>
              <p:nvPr/>
            </p:nvSpPr>
            <p:spPr bwMode="auto">
              <a:xfrm>
                <a:off x="951499" y="3520093"/>
                <a:ext cx="1015160" cy="70108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err="1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WinUI</a:t>
                </a: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C12ADBBF-DBA1-4B54-9C3F-8E14E2FD5479}"/>
                  </a:ext>
                </a:extLst>
              </p:cNvPr>
              <p:cNvSpPr/>
              <p:nvPr/>
            </p:nvSpPr>
            <p:spPr bwMode="auto">
              <a:xfrm>
                <a:off x="2034297" y="3531597"/>
                <a:ext cx="1015162" cy="683825"/>
              </a:xfrm>
              <a:prstGeom prst="rect">
                <a:avLst/>
              </a:prstGeom>
              <a:solidFill>
                <a:schemeClr val="accent4">
                  <a:lumMod val="75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Mac Catalyst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BE83C9-4CA8-4E7C-A8FE-04FF1E0C1A0F}"/>
                  </a:ext>
                </a:extLst>
              </p:cNvPr>
              <p:cNvSpPr/>
              <p:nvPr/>
            </p:nvSpPr>
            <p:spPr bwMode="auto">
              <a:xfrm>
                <a:off x="4227346" y="3520091"/>
                <a:ext cx="1026164" cy="695331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rPr>
                  <a:t>Android</a:t>
                </a:r>
              </a:p>
            </p:txBody>
          </p: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715E6E9-F688-43E5-9997-6FE833CDEE12}"/>
                </a:ext>
              </a:extLst>
            </p:cNvPr>
            <p:cNvSpPr/>
            <p:nvPr/>
          </p:nvSpPr>
          <p:spPr bwMode="auto">
            <a:xfrm>
              <a:off x="3116655" y="3547298"/>
              <a:ext cx="1126639" cy="69533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iOS</a:t>
              </a:r>
            </a:p>
          </p:txBody>
        </p:sp>
      </p:grpSp>
      <p:grpSp>
        <p:nvGrpSpPr>
          <p:cNvPr id="62" name="Group 61" descr="The MAUI platforms - windows, mac, ios, android">
            <a:extLst>
              <a:ext uri="{FF2B5EF4-FFF2-40B4-BE49-F238E27FC236}">
                <a16:creationId xmlns:a16="http://schemas.microsoft.com/office/drawing/2014/main" id="{48DCE3B9-C33D-44F5-84CC-8A8DD47E75AB}"/>
              </a:ext>
            </a:extLst>
          </p:cNvPr>
          <p:cNvGrpSpPr/>
          <p:nvPr/>
        </p:nvGrpSpPr>
        <p:grpSpPr>
          <a:xfrm>
            <a:off x="764473" y="4240010"/>
            <a:ext cx="4646681" cy="1612452"/>
            <a:chOff x="764473" y="4240010"/>
            <a:chExt cx="4646681" cy="1612452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C6D300E2-2AD6-4908-9EDB-D4A8B7D40F70}"/>
                </a:ext>
              </a:extLst>
            </p:cNvPr>
            <p:cNvGrpSpPr/>
            <p:nvPr/>
          </p:nvGrpSpPr>
          <p:grpSpPr>
            <a:xfrm>
              <a:off x="764473" y="4835245"/>
              <a:ext cx="4646681" cy="1017217"/>
              <a:chOff x="769916" y="4835245"/>
              <a:chExt cx="4646681" cy="101721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AB565670-A81D-46CD-A2B3-7B722CBC3BB1}"/>
                  </a:ext>
                </a:extLst>
              </p:cNvPr>
              <p:cNvGrpSpPr/>
              <p:nvPr/>
            </p:nvGrpSpPr>
            <p:grpSpPr>
              <a:xfrm>
                <a:off x="3247831" y="4938062"/>
                <a:ext cx="914400" cy="914400"/>
                <a:chOff x="2212166" y="5530079"/>
                <a:chExt cx="914400" cy="914400"/>
              </a:xfrm>
            </p:grpSpPr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5DDCFD2E-2105-4B43-B3B2-855493A50A16}"/>
                    </a:ext>
                  </a:extLst>
                </p:cNvPr>
                <p:cNvSpPr txBox="1"/>
                <p:nvPr/>
              </p:nvSpPr>
              <p:spPr>
                <a:xfrm>
                  <a:off x="2450054" y="5824174"/>
                  <a:ext cx="461986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iOS</a:t>
                  </a:r>
                </a:p>
              </p:txBody>
            </p:sp>
            <p:pic>
              <p:nvPicPr>
                <p:cNvPr id="15" name="Graphic 14" descr="Smart Phone with solid fill">
                  <a:extLst>
                    <a:ext uri="{FF2B5EF4-FFF2-40B4-BE49-F238E27FC236}">
                      <a16:creationId xmlns:a16="http://schemas.microsoft.com/office/drawing/2014/main" id="{3DCB8724-C431-47C4-A637-836F568C93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12166" y="5530079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DE29D398-EF99-4AC2-808D-82942E26B95E}"/>
                  </a:ext>
                </a:extLst>
              </p:cNvPr>
              <p:cNvGrpSpPr/>
              <p:nvPr/>
            </p:nvGrpSpPr>
            <p:grpSpPr>
              <a:xfrm>
                <a:off x="4502197" y="4936615"/>
                <a:ext cx="914400" cy="914400"/>
                <a:chOff x="5187159" y="4792658"/>
                <a:chExt cx="914400" cy="914400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22B6567-3C77-4511-8801-C0BDD0DBAC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498185" y="5071417"/>
                  <a:ext cx="292348" cy="356881"/>
                </a:xfrm>
                <a:prstGeom prst="rect">
                  <a:avLst/>
                </a:prstGeom>
              </p:spPr>
            </p:pic>
            <p:pic>
              <p:nvPicPr>
                <p:cNvPr id="21" name="Graphic 20" descr="Smart Phone outline">
                  <a:extLst>
                    <a:ext uri="{FF2B5EF4-FFF2-40B4-BE49-F238E27FC236}">
                      <a16:creationId xmlns:a16="http://schemas.microsoft.com/office/drawing/2014/main" id="{E578F60D-8D48-4DD3-A72B-3B1459A319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7159" y="4792658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99D06473-A124-456D-B49E-3CF33819BF90}"/>
                  </a:ext>
                </a:extLst>
              </p:cNvPr>
              <p:cNvGrpSpPr/>
              <p:nvPr/>
            </p:nvGrpSpPr>
            <p:grpSpPr>
              <a:xfrm>
                <a:off x="2008873" y="4843985"/>
                <a:ext cx="914400" cy="914400"/>
                <a:chOff x="1986003" y="5319061"/>
                <a:chExt cx="914400" cy="914400"/>
              </a:xfrm>
            </p:grpSpPr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330C181-3BE3-4298-93B3-4D0CB05118AD}"/>
                    </a:ext>
                  </a:extLst>
                </p:cNvPr>
                <p:cNvSpPr txBox="1"/>
                <p:nvPr/>
              </p:nvSpPr>
              <p:spPr>
                <a:xfrm>
                  <a:off x="2143092" y="5591892"/>
                  <a:ext cx="620683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macOS</a:t>
                  </a:r>
                </a:p>
              </p:txBody>
            </p:sp>
            <p:pic>
              <p:nvPicPr>
                <p:cNvPr id="25" name="Graphic 24" descr="Laptop with solid fill">
                  <a:extLst>
                    <a:ext uri="{FF2B5EF4-FFF2-40B4-BE49-F238E27FC236}">
                      <a16:creationId xmlns:a16="http://schemas.microsoft.com/office/drawing/2014/main" id="{BBEB6D68-482A-495E-A75A-A95BABB446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6003" y="5319061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78020D21-B910-4E4D-AD2F-8A4BA78B227A}"/>
                  </a:ext>
                </a:extLst>
              </p:cNvPr>
              <p:cNvGrpSpPr/>
              <p:nvPr/>
            </p:nvGrpSpPr>
            <p:grpSpPr>
              <a:xfrm>
                <a:off x="769916" y="4835245"/>
                <a:ext cx="914400" cy="914400"/>
                <a:chOff x="769916" y="4835245"/>
                <a:chExt cx="914400" cy="914400"/>
              </a:xfrm>
            </p:grpSpPr>
            <p:grpSp>
              <p:nvGrpSpPr>
                <p:cNvPr id="56" name="Group 42">
                  <a:extLst>
                    <a:ext uri="{FF2B5EF4-FFF2-40B4-BE49-F238E27FC236}">
                      <a16:creationId xmlns:a16="http://schemas.microsoft.com/office/drawing/2014/main" id="{F182C15E-8395-47CB-9A76-D53E53EB787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 bwMode="auto">
                <a:xfrm>
                  <a:off x="1135999" y="5160128"/>
                  <a:ext cx="179625" cy="186208"/>
                  <a:chOff x="3492" y="1769"/>
                  <a:chExt cx="854" cy="864"/>
                </a:xfrm>
                <a:solidFill>
                  <a:srgbClr val="FFFFFF"/>
                </a:solidFill>
              </p:grpSpPr>
              <p:sp>
                <p:nvSpPr>
                  <p:cNvPr id="57" name="Freeform 43">
                    <a:extLst>
                      <a:ext uri="{FF2B5EF4-FFF2-40B4-BE49-F238E27FC236}">
                        <a16:creationId xmlns:a16="http://schemas.microsoft.com/office/drawing/2014/main" id="{2F6F793A-7997-46EC-9A0A-2F3CD3A444D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1769"/>
                    <a:ext cx="474" cy="413"/>
                  </a:xfrm>
                  <a:custGeom>
                    <a:avLst/>
                    <a:gdLst>
                      <a:gd name="T0" fmla="*/ 0 w 474"/>
                      <a:gd name="T1" fmla="*/ 413 h 413"/>
                      <a:gd name="T2" fmla="*/ 474 w 474"/>
                      <a:gd name="T3" fmla="*/ 413 h 413"/>
                      <a:gd name="T4" fmla="*/ 474 w 474"/>
                      <a:gd name="T5" fmla="*/ 0 h 413"/>
                      <a:gd name="T6" fmla="*/ 0 w 474"/>
                      <a:gd name="T7" fmla="*/ 69 h 413"/>
                      <a:gd name="T8" fmla="*/ 0 w 474"/>
                      <a:gd name="T9" fmla="*/ 413 h 4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3">
                        <a:moveTo>
                          <a:pt x="0" y="413"/>
                        </a:moveTo>
                        <a:lnTo>
                          <a:pt x="474" y="413"/>
                        </a:lnTo>
                        <a:lnTo>
                          <a:pt x="474" y="0"/>
                        </a:lnTo>
                        <a:lnTo>
                          <a:pt x="0" y="69"/>
                        </a:lnTo>
                        <a:lnTo>
                          <a:pt x="0" y="41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8" name="Freeform 44">
                    <a:extLst>
                      <a:ext uri="{FF2B5EF4-FFF2-40B4-BE49-F238E27FC236}">
                        <a16:creationId xmlns:a16="http://schemas.microsoft.com/office/drawing/2014/main" id="{3CCAC146-31C0-4D4C-A4BD-B94A27A261E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1844"/>
                    <a:ext cx="345" cy="338"/>
                  </a:xfrm>
                  <a:custGeom>
                    <a:avLst/>
                    <a:gdLst>
                      <a:gd name="T0" fmla="*/ 345 w 345"/>
                      <a:gd name="T1" fmla="*/ 338 h 338"/>
                      <a:gd name="T2" fmla="*/ 345 w 345"/>
                      <a:gd name="T3" fmla="*/ 0 h 338"/>
                      <a:gd name="T4" fmla="*/ 0 w 345"/>
                      <a:gd name="T5" fmla="*/ 50 h 338"/>
                      <a:gd name="T6" fmla="*/ 0 w 345"/>
                      <a:gd name="T7" fmla="*/ 338 h 338"/>
                      <a:gd name="T8" fmla="*/ 345 w 345"/>
                      <a:gd name="T9" fmla="*/ 338 h 3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38">
                        <a:moveTo>
                          <a:pt x="345" y="338"/>
                        </a:moveTo>
                        <a:lnTo>
                          <a:pt x="345" y="0"/>
                        </a:lnTo>
                        <a:lnTo>
                          <a:pt x="0" y="50"/>
                        </a:lnTo>
                        <a:lnTo>
                          <a:pt x="0" y="338"/>
                        </a:lnTo>
                        <a:lnTo>
                          <a:pt x="345" y="338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59" name="Freeform 45">
                    <a:extLst>
                      <a:ext uri="{FF2B5EF4-FFF2-40B4-BE49-F238E27FC236}">
                        <a16:creationId xmlns:a16="http://schemas.microsoft.com/office/drawing/2014/main" id="{33221B7B-25E1-4C4C-901B-B9B5C70E02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2" y="2214"/>
                    <a:ext cx="345" cy="345"/>
                  </a:xfrm>
                  <a:custGeom>
                    <a:avLst/>
                    <a:gdLst>
                      <a:gd name="T0" fmla="*/ 345 w 345"/>
                      <a:gd name="T1" fmla="*/ 0 h 345"/>
                      <a:gd name="T2" fmla="*/ 0 w 345"/>
                      <a:gd name="T3" fmla="*/ 0 h 345"/>
                      <a:gd name="T4" fmla="*/ 0 w 345"/>
                      <a:gd name="T5" fmla="*/ 294 h 345"/>
                      <a:gd name="T6" fmla="*/ 345 w 345"/>
                      <a:gd name="T7" fmla="*/ 345 h 345"/>
                      <a:gd name="T8" fmla="*/ 345 w 345"/>
                      <a:gd name="T9" fmla="*/ 0 h 34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5" h="345">
                        <a:moveTo>
                          <a:pt x="345" y="0"/>
                        </a:moveTo>
                        <a:lnTo>
                          <a:pt x="0" y="0"/>
                        </a:lnTo>
                        <a:lnTo>
                          <a:pt x="0" y="294"/>
                        </a:lnTo>
                        <a:lnTo>
                          <a:pt x="345" y="345"/>
                        </a:lnTo>
                        <a:lnTo>
                          <a:pt x="34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60" name="Freeform 46">
                    <a:extLst>
                      <a:ext uri="{FF2B5EF4-FFF2-40B4-BE49-F238E27FC236}">
                        <a16:creationId xmlns:a16="http://schemas.microsoft.com/office/drawing/2014/main" id="{6F6657B3-9C31-4724-956B-6A4B9114A3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872" y="2214"/>
                    <a:ext cx="474" cy="419"/>
                  </a:xfrm>
                  <a:custGeom>
                    <a:avLst/>
                    <a:gdLst>
                      <a:gd name="T0" fmla="*/ 0 w 474"/>
                      <a:gd name="T1" fmla="*/ 0 h 419"/>
                      <a:gd name="T2" fmla="*/ 0 w 474"/>
                      <a:gd name="T3" fmla="*/ 349 h 419"/>
                      <a:gd name="T4" fmla="*/ 474 w 474"/>
                      <a:gd name="T5" fmla="*/ 419 h 419"/>
                      <a:gd name="T6" fmla="*/ 474 w 474"/>
                      <a:gd name="T7" fmla="*/ 0 h 419"/>
                      <a:gd name="T8" fmla="*/ 0 w 474"/>
                      <a:gd name="T9" fmla="*/ 0 h 4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4" h="419">
                        <a:moveTo>
                          <a:pt x="0" y="0"/>
                        </a:moveTo>
                        <a:lnTo>
                          <a:pt x="0" y="349"/>
                        </a:lnTo>
                        <a:lnTo>
                          <a:pt x="474" y="419"/>
                        </a:lnTo>
                        <a:lnTo>
                          <a:pt x="474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89630" tIns="44814" rIns="89630" bIns="44814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22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765" b="0" i="0" u="none" strike="noStrike" kern="0" cap="none" spc="0" normalizeH="0" baseline="0" noProof="0">
                      <a:ln>
                        <a:noFill/>
                      </a:ln>
                      <a:gradFill>
                        <a:gsLst>
                          <a:gs pos="1333">
                            <a:prstClr val="white"/>
                          </a:gs>
                          <a:gs pos="8000">
                            <a:prstClr val="white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endParaRPr>
                  </a:p>
                </p:txBody>
              </p:sp>
            </p:grpSp>
            <p:pic>
              <p:nvPicPr>
                <p:cNvPr id="28" name="Graphic 27" descr="Laptop outline">
                  <a:extLst>
                    <a:ext uri="{FF2B5EF4-FFF2-40B4-BE49-F238E27FC236}">
                      <a16:creationId xmlns:a16="http://schemas.microsoft.com/office/drawing/2014/main" id="{612D80E1-7A6A-4071-814B-6820AED9AF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96DAC541-7B7A-43D3-8B79-37D633B846F1}">
                      <asvg:svgBlip xmlns:asvg="http://schemas.microsoft.com/office/drawing/2016/SVG/main" r:embed="rId1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9916" y="4835245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061AE0F-A1F6-464D-9FC4-69C77BF85680}"/>
                </a:ext>
              </a:extLst>
            </p:cNvPr>
            <p:cNvGrpSpPr/>
            <p:nvPr/>
          </p:nvGrpSpPr>
          <p:grpSpPr>
            <a:xfrm>
              <a:off x="1158602" y="4240010"/>
              <a:ext cx="3839048" cy="595235"/>
              <a:chOff x="1158602" y="4240010"/>
              <a:chExt cx="3839048" cy="595235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3CA7F954-5F13-4768-8EFA-8388611F38EB}"/>
                  </a:ext>
                </a:extLst>
              </p:cNvPr>
              <p:cNvGrpSpPr/>
              <p:nvPr/>
            </p:nvGrpSpPr>
            <p:grpSpPr>
              <a:xfrm rot="10800000">
                <a:off x="1158602" y="4244154"/>
                <a:ext cx="157022" cy="558777"/>
                <a:chOff x="1629501" y="2666967"/>
                <a:chExt cx="125906" cy="558777"/>
              </a:xfrm>
            </p:grpSpPr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E01A0F0-C869-4680-AF81-7651AE74B25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695629" y="2742737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D2C8F62-0317-4E9A-A6FE-2FDFD3CA7D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16200000">
                  <a:off x="1618367" y="2678101"/>
                  <a:ext cx="148174" cy="125906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8F73273-2EC1-4274-923B-41A23C4B1631}"/>
                  </a:ext>
                </a:extLst>
              </p:cNvPr>
              <p:cNvGrpSpPr/>
              <p:nvPr/>
            </p:nvGrpSpPr>
            <p:grpSpPr>
              <a:xfrm>
                <a:off x="2368309" y="4267340"/>
                <a:ext cx="157022" cy="567905"/>
                <a:chOff x="2368309" y="4267340"/>
                <a:chExt cx="157022" cy="567905"/>
              </a:xfrm>
            </p:grpSpPr>
            <p:cxnSp>
              <p:nvCxnSpPr>
                <p:cNvPr id="38" name="Straight Connector 37">
                  <a:extLst>
                    <a:ext uri="{FF2B5EF4-FFF2-40B4-BE49-F238E27FC236}">
                      <a16:creationId xmlns:a16="http://schemas.microsoft.com/office/drawing/2014/main" id="{2A5E367D-21E7-42B0-96BC-F2F1F8B2E47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2450057" y="4267340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340D0D5B-B749-4ED4-90F2-11EF3860FD6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2372733" y="468264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66416B8F-B9C2-42C3-BAEF-3999A2DA97F3}"/>
                  </a:ext>
                </a:extLst>
              </p:cNvPr>
              <p:cNvGrpSpPr/>
              <p:nvPr/>
            </p:nvGrpSpPr>
            <p:grpSpPr>
              <a:xfrm>
                <a:off x="3621141" y="4240010"/>
                <a:ext cx="157022" cy="576645"/>
                <a:chOff x="3587721" y="4267340"/>
                <a:chExt cx="157022" cy="576645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3988B8E2-B27F-4524-8D57-02C5DF08E8D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3675457" y="4267340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33CBC153-8D1D-4903-8B48-23A94DBEFA0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3592145" y="469138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65748145-CBB3-450E-B127-9B3A6F1903B8}"/>
                  </a:ext>
                </a:extLst>
              </p:cNvPr>
              <p:cNvGrpSpPr/>
              <p:nvPr/>
            </p:nvGrpSpPr>
            <p:grpSpPr>
              <a:xfrm>
                <a:off x="4840628" y="4244154"/>
                <a:ext cx="157022" cy="558076"/>
                <a:chOff x="4858561" y="4282039"/>
                <a:chExt cx="157022" cy="558076"/>
              </a:xfrm>
            </p:grpSpPr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FE36BC87-1BB1-4249-9150-D244A43E806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V="1">
                  <a:off x="4925688" y="4282039"/>
                  <a:ext cx="0" cy="483007"/>
                </a:xfrm>
                <a:prstGeom prst="line">
                  <a:avLst/>
                </a:prstGeom>
                <a:noFill/>
                <a:ln w="28575" cap="rnd" cmpd="sng" algn="ctr">
                  <a:solidFill>
                    <a:srgbClr val="75757A"/>
                  </a:solidFill>
                  <a:prstDash val="dash"/>
                  <a:headEnd type="none"/>
                  <a:tailEnd type="none"/>
                </a:ln>
                <a:effectLst/>
              </p:spPr>
            </p:cxn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B1DD271-AEA8-4ACC-9596-512AA5B0C4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/>
              </p:nvSpPr>
              <p:spPr bwMode="auto">
                <a:xfrm rot="5400000">
                  <a:off x="4862985" y="4687517"/>
                  <a:ext cx="148174" cy="157022"/>
                </a:xfrm>
                <a:prstGeom prst="ellipse">
                  <a:avLst/>
                </a:prstGeom>
                <a:solidFill>
                  <a:srgbClr val="4FE4FF"/>
                </a:solidFill>
                <a:ln w="10795" cap="flat" cmpd="sng" algn="ctr">
                  <a:noFill/>
                  <a:prstDash val="solid"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0" tIns="43940" rIns="0" bIns="4394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878441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84" b="0" i="0" u="none" strike="noStrike" kern="0" cap="none" spc="0" normalizeH="0" baseline="0" noProof="0">
                    <a:ln>
                      <a:noFill/>
                    </a:ln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54495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03287 " pathEditMode="relative" rAng="0" ptsTypes="AA">
                                      <p:cBhvr>
                                        <p:cTn id="45" dur="5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 animBg="1"/>
      <p:bldP spid="5" grpId="0" animBg="1"/>
      <p:bldP spid="27" grpId="0"/>
      <p:bldP spid="27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B31F2-37B5-1043-9ADE-AA197CF54E4C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356160" y="531019"/>
            <a:ext cx="6398660" cy="5726712"/>
          </a:xfrm>
        </p:spPr>
        <p:txBody>
          <a:bodyPr anchor="ctr">
            <a:normAutofit/>
          </a:bodyPr>
          <a:lstStyle/>
          <a:p>
            <a:pPr algn="l">
              <a:lnSpc>
                <a:spcPct val="100000"/>
              </a:lnSpc>
            </a:pPr>
            <a:r>
              <a:rPr lang="en-US" sz="3200">
                <a:solidFill>
                  <a:schemeClr val="accent4"/>
                </a:solidFill>
              </a:rPr>
              <a:t>.NET MAUI </a:t>
            </a:r>
            <a:r>
              <a:rPr lang="en-US" sz="3200">
                <a:solidFill>
                  <a:schemeClr val="tx1"/>
                </a:solidFill>
              </a:rPr>
              <a:t>is the most </a:t>
            </a:r>
            <a:r>
              <a:rPr lang="en-US" sz="3200">
                <a:solidFill>
                  <a:schemeClr val="accent4"/>
                </a:solidFill>
              </a:rPr>
              <a:t>productive</a:t>
            </a:r>
            <a:r>
              <a:rPr lang="en-US" sz="3200">
                <a:solidFill>
                  <a:schemeClr val="tx1"/>
                </a:solidFill>
              </a:rPr>
              <a:t> way to create </a:t>
            </a:r>
            <a:r>
              <a:rPr lang="en-US" sz="3200">
                <a:solidFill>
                  <a:schemeClr val="accent4"/>
                </a:solidFill>
              </a:rPr>
              <a:t>native,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>
                <a:solidFill>
                  <a:schemeClr val="accent4"/>
                </a:solidFill>
              </a:rPr>
              <a:t>performant</a:t>
            </a:r>
            <a:r>
              <a:rPr lang="en-US" sz="3200">
                <a:solidFill>
                  <a:schemeClr val="tx1"/>
                </a:solidFill>
              </a:rPr>
              <a:t> </a:t>
            </a:r>
            <a:r>
              <a:rPr lang="en-US" sz="3200"/>
              <a:t>Android, iOS, macOS, and Windows apps, all from a </a:t>
            </a:r>
            <a:r>
              <a:rPr lang="en-US" sz="3200">
                <a:solidFill>
                  <a:schemeClr val="accent4"/>
                </a:solidFill>
              </a:rPr>
              <a:t>single codebase</a:t>
            </a:r>
            <a:r>
              <a:rPr lang="en-US" sz="3200"/>
              <a:t>.</a:t>
            </a:r>
          </a:p>
        </p:txBody>
      </p:sp>
      <p:grpSp>
        <p:nvGrpSpPr>
          <p:cNvPr id="3" name="Group 2" descr="MAUI template app running on ios, android, windows, macos">
            <a:extLst>
              <a:ext uri="{FF2B5EF4-FFF2-40B4-BE49-F238E27FC236}">
                <a16:creationId xmlns:a16="http://schemas.microsoft.com/office/drawing/2014/main" id="{F1BD3E9F-27E5-463C-9D33-F8124ECBE09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GrpSpPr/>
          <p:nvPr/>
        </p:nvGrpSpPr>
        <p:grpSpPr>
          <a:xfrm>
            <a:off x="6463003" y="65603"/>
            <a:ext cx="5911757" cy="6192128"/>
            <a:chOff x="5652331" y="41201"/>
            <a:chExt cx="6691328" cy="700867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269114D-1898-4C40-9B26-78C3EB2D8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52331" y="2170340"/>
              <a:ext cx="3852827" cy="343480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4AAF6FF-77DE-45A6-BED7-55B55BCD0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098" r="7620" b="3733"/>
            <a:stretch/>
          </p:blipFill>
          <p:spPr>
            <a:xfrm>
              <a:off x="10235816" y="391832"/>
              <a:ext cx="1548950" cy="3215147"/>
            </a:xfrm>
            <a:prstGeom prst="roundRect">
              <a:avLst/>
            </a:prstGeom>
          </p:spPr>
        </p:pic>
        <p:pic>
          <p:nvPicPr>
            <p:cNvPr id="6" name="Picture 5" descr="A screenshot of a video game&#10;&#10;Description automatically generated with medium confidence">
              <a:extLst>
                <a:ext uri="{FF2B5EF4-FFF2-40B4-BE49-F238E27FC236}">
                  <a16:creationId xmlns:a16="http://schemas.microsoft.com/office/drawing/2014/main" id="{764371E3-C3CE-4529-A88C-649C1805C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8745" y="3178711"/>
              <a:ext cx="4764914" cy="3871161"/>
            </a:xfrm>
            <a:prstGeom prst="rect">
              <a:avLst/>
            </a:prstGeom>
          </p:spPr>
        </p:pic>
        <p:pic>
          <p:nvPicPr>
            <p:cNvPr id="7" name="Picture 6" descr="A screenshot of a cell phone&#10;&#10;Description automatically generated with medium confidence">
              <a:extLst>
                <a:ext uri="{FF2B5EF4-FFF2-40B4-BE49-F238E27FC236}">
                  <a16:creationId xmlns:a16="http://schemas.microsoft.com/office/drawing/2014/main" id="{6F49FBBF-CF03-4810-942F-DDD5F8D8A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32415" y="41201"/>
              <a:ext cx="2261459" cy="4258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6135980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978665-5002-1742-977E-0C695ED1C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Productive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39F640D-607E-4140-8E49-FE8ED22A2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20059" y="2177715"/>
            <a:ext cx="1364016" cy="136401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8FF9154-D43D-E941-800D-8CE8486D98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64541" y="2248875"/>
            <a:ext cx="1524325" cy="1524325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DDB0935E-2C09-904E-8178-E53E77AC9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75535" y="2992054"/>
            <a:ext cx="914400" cy="91440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13D0040E-E0AA-0744-8B3A-7C48AB47F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832405" y="2450554"/>
            <a:ext cx="1257818" cy="12578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41A8FB-37FA-4304-A9A3-4AE507FA36A0}"/>
              </a:ext>
            </a:extLst>
          </p:cNvPr>
          <p:cNvSpPr txBox="1"/>
          <p:nvPr/>
        </p:nvSpPr>
        <p:spPr>
          <a:xfrm>
            <a:off x="1157361" y="3972253"/>
            <a:ext cx="26079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Hot Reloading for XAML, C#, Razor, CSS, and more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637BC-71BE-417A-BD5A-67B8DC7B7825}"/>
              </a:ext>
            </a:extLst>
          </p:cNvPr>
          <p:cNvSpPr txBox="1"/>
          <p:nvPr/>
        </p:nvSpPr>
        <p:spPr>
          <a:xfrm>
            <a:off x="4792047" y="3972252"/>
            <a:ext cx="260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 for iOS and Android from Windows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3816D-41A8-440E-8B38-5A3070D486A8}"/>
              </a:ext>
            </a:extLst>
          </p:cNvPr>
          <p:cNvSpPr txBox="1"/>
          <p:nvPr/>
        </p:nvSpPr>
        <p:spPr>
          <a:xfrm>
            <a:off x="8022750" y="3972251"/>
            <a:ext cx="26079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Powerful </a:t>
            </a:r>
            <a:r>
              <a:rPr kumimoji="0" lang="en-US" sz="2000" b="0" i="0" u="none" strike="noStrike" kern="1200" cap="none" spc="0" normalizeH="0" baseline="0" noProof="0" err="1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Intellisense</a:t>
            </a: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512BD3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and code editing tools</a:t>
            </a:r>
          </a:p>
        </p:txBody>
      </p:sp>
    </p:spTree>
    <p:extLst>
      <p:ext uri="{BB962C8B-B14F-4D97-AF65-F5344CB8AC3E}">
        <p14:creationId xmlns:p14="http://schemas.microsoft.com/office/powerpoint/2010/main" val="14786476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9FD0B-9D2D-4A13-AE69-D36F1EE07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.NET MAUI is part of .NET 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99D05-6366-496B-8972-0B0E5AB41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Ships GA Nov 2021</a:t>
            </a:r>
          </a:p>
          <a:p>
            <a:r>
              <a:rPr lang="en-US"/>
              <a:t>Install via dotnet CLI or Visual Studio installers</a:t>
            </a:r>
          </a:p>
          <a:p>
            <a:r>
              <a:rPr lang="en-US"/>
              <a:t>Includes templates, Android, iOS, and Mac (Catalyst) SDKs</a:t>
            </a:r>
          </a:p>
          <a:p>
            <a:r>
              <a:rPr lang="en-US"/>
              <a:t>Develop with Visual Studio 2022 and Visual Studio for Mac 2022</a:t>
            </a:r>
          </a:p>
          <a:p>
            <a:r>
              <a:rPr lang="en-US"/>
              <a:t>Integrates seamlessly with other .NET platforms/architectures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63905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Theme">
  <a:themeElements>
    <a:clrScheme name="Custom 2">
      <a:dk1>
        <a:srgbClr val="3A20A0"/>
      </a:dk1>
      <a:lt1>
        <a:srgbClr val="FFFFFF"/>
      </a:lt1>
      <a:dk2>
        <a:srgbClr val="333333"/>
      </a:dk2>
      <a:lt2>
        <a:srgbClr val="FFFFFF"/>
      </a:lt2>
      <a:accent1>
        <a:srgbClr val="4424B5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Custom 1">
      <a:dk1>
        <a:srgbClr val="512BD3"/>
      </a:dk1>
      <a:lt1>
        <a:srgbClr val="FFFFFF"/>
      </a:lt1>
      <a:dk2>
        <a:srgbClr val="333333"/>
      </a:dk2>
      <a:lt2>
        <a:srgbClr val="FFFFFF"/>
      </a:lt2>
      <a:accent1>
        <a:srgbClr val="512BD3"/>
      </a:accent1>
      <a:accent2>
        <a:srgbClr val="DED7F7"/>
      </a:accent2>
      <a:accent3>
        <a:srgbClr val="2B0A98"/>
      </a:accent3>
      <a:accent4>
        <a:srgbClr val="F7B548"/>
      </a:accent4>
      <a:accent5>
        <a:srgbClr val="28C2D1"/>
      </a:accent5>
      <a:accent6>
        <a:srgbClr val="3E8EED"/>
      </a:accent6>
      <a:hlink>
        <a:srgbClr val="502BD3"/>
      </a:hlink>
      <a:folHlink>
        <a:srgbClr val="5F2184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711</Words>
  <Application>Microsoft Office PowerPoint</Application>
  <PresentationFormat>Widescreen</PresentationFormat>
  <Paragraphs>163</Paragraphs>
  <Slides>30</Slides>
  <Notes>18</Notes>
  <HiddenSlides>4</HiddenSlides>
  <MMClips>2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7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Segoe UI Light</vt:lpstr>
      <vt:lpstr>Calibri Light</vt:lpstr>
      <vt:lpstr>Arial</vt:lpstr>
      <vt:lpstr>Wingdings</vt:lpstr>
      <vt:lpstr>Segoe UI</vt:lpstr>
      <vt:lpstr>Consolas</vt:lpstr>
      <vt:lpstr>Calibri</vt:lpstr>
      <vt:lpstr>Segoe UI Semilight</vt:lpstr>
      <vt:lpstr>Open Sans</vt:lpstr>
      <vt:lpstr>1_Office Theme</vt:lpstr>
      <vt:lpstr>3_Office Theme</vt:lpstr>
      <vt:lpstr>2_Office Theme</vt:lpstr>
      <vt:lpstr>4_Office Theme</vt:lpstr>
      <vt:lpstr>5_Office Theme</vt:lpstr>
      <vt:lpstr>Office Theme</vt:lpstr>
      <vt:lpstr>6_Office Theme</vt:lpstr>
      <vt:lpstr>What’s New With .NET MAUI</vt:lpstr>
      <vt:lpstr>PowerPoint Presentation</vt:lpstr>
      <vt:lpstr>Native performance</vt:lpstr>
      <vt:lpstr>Native API Access</vt:lpstr>
      <vt:lpstr>PowerPoint Presentation</vt:lpstr>
      <vt:lpstr>.NET Multi-platform App UI</vt:lpstr>
      <vt:lpstr>.NET MAUI is the most productive way to create native, performant Android, iOS, macOS, and Windows apps, all from a single codebase.</vt:lpstr>
      <vt:lpstr>Productive</vt:lpstr>
      <vt:lpstr>.NET MAUI is part of .NET 6</vt:lpstr>
      <vt:lpstr>Blazor hybrid desktop apps</vt:lpstr>
      <vt:lpstr>Built on mature, proven tech </vt:lpstr>
      <vt:lpstr>PowerPoint Presentation</vt:lpstr>
      <vt:lpstr>Demo</vt:lpstr>
      <vt:lpstr>What’s included</vt:lpstr>
      <vt:lpstr>XAML Hot Reload for .NET MAUI</vt:lpstr>
      <vt:lpstr>.NET MAUI Hot Restart</vt:lpstr>
      <vt:lpstr>Visual Studio iOS Simulator Remoting</vt:lpstr>
      <vt:lpstr>Performant</vt:lpstr>
      <vt:lpstr>Single Codebase</vt:lpstr>
      <vt:lpstr>Demo</vt:lpstr>
      <vt:lpstr>.NET 6 Preview 5 6 out now!</vt:lpstr>
      <vt:lpstr>Ecosystem Highlights</vt:lpstr>
      <vt:lpstr>Where is this happening?</vt:lpstr>
      <vt:lpstr>.NET Community Standup</vt:lpstr>
      <vt:lpstr>Thanks for joining!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2021-07-21T20:35:22Z</dcterms:created>
  <dcterms:modified xsi:type="dcterms:W3CDTF">2021-07-21T20:35:36Z</dcterms:modified>
</cp:coreProperties>
</file>